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60" r:id="rId4"/>
    <p:sldId id="258" r:id="rId5"/>
    <p:sldId id="302" r:id="rId6"/>
    <p:sldId id="261" r:id="rId7"/>
    <p:sldId id="262" r:id="rId8"/>
    <p:sldId id="263" r:id="rId9"/>
    <p:sldId id="270" r:id="rId10"/>
    <p:sldId id="267" r:id="rId11"/>
    <p:sldId id="306" r:id="rId12"/>
    <p:sldId id="266" r:id="rId13"/>
    <p:sldId id="303" r:id="rId14"/>
    <p:sldId id="265" r:id="rId15"/>
    <p:sldId id="269" r:id="rId16"/>
    <p:sldId id="268" r:id="rId17"/>
    <p:sldId id="273" r:id="rId18"/>
    <p:sldId id="305" r:id="rId19"/>
    <p:sldId id="301" r:id="rId20"/>
    <p:sldId id="274" r:id="rId21"/>
    <p:sldId id="275" r:id="rId22"/>
    <p:sldId id="276" r:id="rId23"/>
    <p:sldId id="277" r:id="rId24"/>
    <p:sldId id="278" r:id="rId25"/>
    <p:sldId id="279" r:id="rId26"/>
    <p:sldId id="280" r:id="rId27"/>
    <p:sldId id="281" r:id="rId28"/>
    <p:sldId id="304" r:id="rId29"/>
    <p:sldId id="283" r:id="rId30"/>
    <p:sldId id="284" r:id="rId31"/>
    <p:sldId id="288" r:id="rId32"/>
    <p:sldId id="294" r:id="rId33"/>
    <p:sldId id="295" r:id="rId34"/>
    <p:sldId id="296" r:id="rId35"/>
    <p:sldId id="297" r:id="rId36"/>
    <p:sldId id="298" r:id="rId37"/>
    <p:sldId id="286" r:id="rId38"/>
    <p:sldId id="287" r:id="rId39"/>
    <p:sldId id="289" r:id="rId40"/>
    <p:sldId id="290" r:id="rId41"/>
    <p:sldId id="299" r:id="rId42"/>
    <p:sldId id="291" r:id="rId43"/>
    <p:sldId id="300" r:id="rId44"/>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54409" autoAdjust="0"/>
  </p:normalViewPr>
  <p:slideViewPr>
    <p:cSldViewPr>
      <p:cViewPr>
        <p:scale>
          <a:sx n="63" d="100"/>
          <a:sy n="63" d="100"/>
        </p:scale>
        <p:origin x="756" y="44"/>
      </p:cViewPr>
      <p:guideLst>
        <p:guide orient="horz" pos="431"/>
        <p:guide pos="471"/>
        <p:guide pos="5148"/>
        <p:guide orient="horz" pos="4031"/>
        <p:guide orient="horz" pos="3379"/>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3" d="100"/>
          <a:sy n="73" d="100"/>
        </p:scale>
        <p:origin x="2428" y="64"/>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2014/11/10</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7"/>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7"/>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Thank you for </a:t>
            </a:r>
            <a:r>
              <a:rPr lang="en-US" altLang="ja-JP" dirty="0" smtClean="0"/>
              <a:t>attending.  This presentation is called “Kids,</a:t>
            </a:r>
            <a:r>
              <a:rPr lang="en-US" altLang="ja-JP" baseline="0" dirty="0" smtClean="0"/>
              <a:t> Ruby, Fun</a:t>
            </a:r>
            <a:r>
              <a:rPr lang="en-US" altLang="ja-JP" dirty="0" smtClean="0"/>
              <a:t>”.  Let's </a:t>
            </a:r>
            <a:r>
              <a:rPr lang="en-US" altLang="ja-JP" dirty="0"/>
              <a:t>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First of all, </a:t>
            </a:r>
            <a:r>
              <a:rPr lang="en-US" altLang="ja-JP" dirty="0" smtClean="0"/>
              <a:t>I</a:t>
            </a:r>
            <a:r>
              <a:rPr lang="en-US" altLang="ja-JP" baseline="0" dirty="0" smtClean="0"/>
              <a:t> am </a:t>
            </a:r>
            <a:r>
              <a:rPr lang="en-US" altLang="ja-JP" dirty="0" smtClean="0"/>
              <a:t>going to introduce the Ruby Programming Shounendan. </a:t>
            </a:r>
            <a:endParaRPr lang="en-US" altLang="ja-JP" dirty="0"/>
          </a:p>
          <a:p>
            <a:endParaRPr lang="en-US" altLang="ja-JP" dirty="0"/>
          </a:p>
          <a:p>
            <a:endParaRPr lang="en-US" altLang="ja-JP" dirty="0"/>
          </a:p>
          <a:p>
            <a:r>
              <a:rPr lang="ja-JP" altLang="en-US" dirty="0" smtClean="0"/>
              <a:t>まず</a:t>
            </a:r>
            <a:r>
              <a:rPr lang="ja-JP" altLang="en-US" dirty="0"/>
              <a:t>は、</a:t>
            </a:r>
            <a:r>
              <a:rPr lang="en-US" altLang="ja-JP" dirty="0"/>
              <a:t>Ruby</a:t>
            </a:r>
            <a:r>
              <a:rPr lang="ja-JP" altLang="en-US" dirty="0"/>
              <a:t>ルビープログラミング少年団についてですね。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It </a:t>
            </a:r>
            <a:r>
              <a:rPr lang="en-US" altLang="ja-JP" dirty="0" smtClean="0"/>
              <a:t>is an NPO for kids, that has </a:t>
            </a:r>
            <a:r>
              <a:rPr lang="en-US" altLang="ja-JP" dirty="0"/>
              <a:t>been working under the banner of </a:t>
            </a:r>
            <a:r>
              <a:rPr lang="en-US" altLang="ja-JP" dirty="0" smtClean="0"/>
              <a:t>“Promoting the joy of programming to many kids. “ and “Building internet safety awareness</a:t>
            </a:r>
            <a:r>
              <a:rPr lang="en-US" altLang="ja-JP" baseline="0" dirty="0" smtClean="0"/>
              <a:t> for kids through </a:t>
            </a:r>
            <a:r>
              <a:rPr lang="en-US" altLang="ja-JP" dirty="0" smtClean="0"/>
              <a:t>programming!“.</a:t>
            </a:r>
          </a:p>
          <a:p>
            <a:endParaRPr lang="en-US" altLang="ja-JP"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a:p>
            <a:endParaRPr lang="en-US" altLang="ja-JP" dirty="0"/>
          </a:p>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a:t>
            </a:r>
            <a:r>
              <a:rPr lang="en-US" altLang="ja-JP" dirty="0" err="1" smtClean="0"/>
              <a:t>CoderDojo</a:t>
            </a:r>
            <a:r>
              <a:rPr lang="en-US" altLang="ja-JP" dirty="0" smtClean="0"/>
              <a:t>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a:t>
            </a:r>
            <a:r>
              <a:rPr lang="en-US" altLang="ja-JP" dirty="0" err="1" smtClean="0"/>
              <a:t>CoderDojo</a:t>
            </a:r>
            <a:r>
              <a:rPr lang="en-US" altLang="ja-JP" dirty="0" smtClean="0"/>
              <a:t>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a:t>
            </a:r>
            <a:r>
              <a:rPr lang="en-US" altLang="ja-JP" baseline="0" dirty="0" err="1" smtClean="0">
                <a:effectLst/>
              </a:rPr>
              <a:t>CoderDojo</a:t>
            </a:r>
            <a:r>
              <a:rPr lang="en-US" altLang="ja-JP" baseline="0" dirty="0" smtClean="0"/>
              <a:t> doesn’t specify which programming language or tools to use, so we are using Ruby.</a:t>
            </a:r>
            <a:endParaRPr lang="en-US" altLang="ja-JP" dirty="0" smtClean="0"/>
          </a:p>
          <a:p>
            <a:endParaRPr lang="en-US" altLang="ja-JP" dirty="0"/>
          </a:p>
          <a:p>
            <a:r>
              <a:rPr lang="ja-JP" altLang="en-US" dirty="0" smtClean="0"/>
              <a:t>また、毎月第</a:t>
            </a:r>
            <a:r>
              <a:rPr lang="en-US" altLang="ja-JP" dirty="0" smtClean="0"/>
              <a:t>4</a:t>
            </a:r>
            <a:r>
              <a:rPr lang="ja-JP" altLang="en-US" dirty="0" smtClean="0"/>
              <a:t>土曜日にコーダー道場松江を開催しています。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a:p>
            <a:endParaRPr lang="en-US" altLang="ja-JP" dirty="0"/>
          </a:p>
          <a:p>
            <a:r>
              <a:rPr lang="ja-JP" altLang="en-US" dirty="0" smtClean="0"/>
              <a:t>将来</a:t>
            </a:r>
            <a:r>
              <a:rPr lang="ja-JP" altLang="en-US" dirty="0"/>
              <a:t>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Next, I </a:t>
            </a:r>
            <a:r>
              <a:rPr lang="en-US" altLang="ja-JP" dirty="0"/>
              <a:t>would like to introduce the current state of programming </a:t>
            </a:r>
            <a:r>
              <a:rPr lang="en-US" altLang="ja-JP" dirty="0" smtClean="0"/>
              <a:t>education</a:t>
            </a:r>
            <a:r>
              <a:rPr lang="en-US" altLang="ja-JP" dirty="0"/>
              <a:t>. </a:t>
            </a:r>
          </a:p>
          <a:p>
            <a:endParaRPr lang="en-US" altLang="ja-JP" dirty="0"/>
          </a:p>
          <a:p>
            <a:r>
              <a:rPr lang="en-US" altLang="ja-JP" dirty="0"/>
              <a:t>Programming education for elementary and middle school students, have been raised </a:t>
            </a:r>
            <a:r>
              <a:rPr lang="en-US" altLang="ja-JP" dirty="0" smtClean="0"/>
              <a:t>world wide the</a:t>
            </a:r>
            <a:r>
              <a:rPr lang="en-US" altLang="ja-JP" baseline="0" dirty="0" smtClean="0"/>
              <a:t> last</a:t>
            </a:r>
            <a:r>
              <a:rPr lang="en-US" altLang="ja-JP" dirty="0" smtClean="0"/>
              <a:t> </a:t>
            </a:r>
            <a:r>
              <a:rPr lang="en-US" altLang="ja-JP" dirty="0"/>
              <a:t>few years.</a:t>
            </a:r>
            <a:endParaRPr lang="en-US" altLang="ja-JP" dirty="0" smtClean="0"/>
          </a:p>
          <a:p>
            <a:endParaRPr lang="en-US" altLang="ja-JP" dirty="0"/>
          </a:p>
          <a:p>
            <a:r>
              <a:rPr lang="ja-JP" altLang="en-US" dirty="0" smtClean="0"/>
              <a:t>スモウルビー</a:t>
            </a:r>
            <a:r>
              <a:rPr lang="ja-JP" altLang="en-US" dirty="0"/>
              <a:t>の詳細に入る前に、少しプログラミング教育の現状を紹介したいと思います。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It </a:t>
            </a:r>
            <a:r>
              <a:rPr lang="en-US" altLang="ja-JP" dirty="0"/>
              <a:t>has been said that education programming is being done most </a:t>
            </a:r>
            <a:r>
              <a:rPr lang="en-US" altLang="ja-JP" dirty="0" smtClean="0"/>
              <a:t>actively</a:t>
            </a:r>
            <a:r>
              <a:rPr lang="en-US" altLang="ja-JP" baseline="0" dirty="0" smtClean="0"/>
              <a:t> in</a:t>
            </a:r>
            <a:r>
              <a:rPr lang="en-US" altLang="ja-JP" dirty="0" smtClean="0"/>
              <a:t> </a:t>
            </a:r>
            <a:r>
              <a:rPr lang="en-US" altLang="ja-JP" dirty="0"/>
              <a:t>America. </a:t>
            </a:r>
          </a:p>
          <a:p>
            <a:endParaRPr lang="en-US" altLang="ja-JP" dirty="0"/>
          </a:p>
          <a:p>
            <a:r>
              <a:rPr lang="en-US" altLang="ja-JP" dirty="0"/>
              <a:t>In a New York Times article </a:t>
            </a:r>
            <a:r>
              <a:rPr lang="en-US" altLang="ja-JP" dirty="0" smtClean="0"/>
              <a:t>from </a:t>
            </a:r>
            <a:r>
              <a:rPr lang="en-US" altLang="ja-JP" dirty="0"/>
              <a:t>May 10, 2014, according to a survey </a:t>
            </a:r>
            <a:r>
              <a:rPr lang="en-US" altLang="ja-JP" dirty="0" smtClean="0"/>
              <a:t>by </a:t>
            </a:r>
            <a:r>
              <a:rPr lang="en-US" altLang="ja-JP" dirty="0" err="1"/>
              <a:t>Code.org</a:t>
            </a:r>
            <a:r>
              <a:rPr lang="en-US" altLang="ja-JP" dirty="0"/>
              <a:t>, </a:t>
            </a:r>
            <a:r>
              <a:rPr lang="en-US" altLang="ja-JP" dirty="0" smtClean="0"/>
              <a:t>from December</a:t>
            </a:r>
            <a:r>
              <a:rPr lang="en-US" altLang="ja-JP" baseline="0" dirty="0" smtClean="0"/>
              <a:t> 2013 to this</a:t>
            </a:r>
            <a:r>
              <a:rPr lang="en-US" altLang="ja-JP" dirty="0" smtClean="0"/>
              <a:t> May, </a:t>
            </a:r>
            <a:r>
              <a:rPr lang="en-US" altLang="ja-JP" dirty="0"/>
              <a:t>20,000 teachers </a:t>
            </a:r>
            <a:r>
              <a:rPr lang="en-US" altLang="ja-JP" dirty="0" smtClean="0"/>
              <a:t>from </a:t>
            </a:r>
            <a:r>
              <a:rPr lang="en-US" altLang="ja-JP" dirty="0"/>
              <a:t>kindergarten </a:t>
            </a:r>
            <a:r>
              <a:rPr lang="en-US" altLang="ja-JP" dirty="0" smtClean="0"/>
              <a:t>to high school incorporated programming classes into their curriculum. </a:t>
            </a:r>
            <a:endParaRPr lang="en-US" altLang="ja-JP" dirty="0"/>
          </a:p>
          <a:p>
            <a:endParaRPr lang="en-US" altLang="ja-JP" dirty="0"/>
          </a:p>
          <a:p>
            <a:r>
              <a:rPr lang="en-US" altLang="ja-JP" dirty="0"/>
              <a:t>In addition, President Obama has been saying that </a:t>
            </a:r>
            <a:r>
              <a:rPr lang="en-US" altLang="ja-JP" dirty="0" smtClean="0"/>
              <a:t>programming is </a:t>
            </a:r>
            <a:r>
              <a:rPr lang="en-US" altLang="ja-JP" dirty="0"/>
              <a:t>necessary </a:t>
            </a:r>
            <a:r>
              <a:rPr lang="en-US" altLang="ja-JP" dirty="0" smtClean="0"/>
              <a:t>and should be a compulsory subject.  So hopefully this </a:t>
            </a:r>
            <a:r>
              <a:rPr lang="en-US" altLang="ja-JP" dirty="0"/>
              <a:t>flow will </a:t>
            </a:r>
            <a:r>
              <a:rPr lang="en-US" altLang="ja-JP" dirty="0" smtClean="0"/>
              <a:t>accelerate.</a:t>
            </a:r>
            <a:endParaRPr lang="en-US" altLang="ja-JP" dirty="0"/>
          </a:p>
          <a:p>
            <a:endParaRPr lang="en-US" altLang="ja-JP" dirty="0"/>
          </a:p>
          <a:p>
            <a:r>
              <a:rPr lang="en-US" altLang="ja-JP" dirty="0"/>
              <a:t>Next, in </a:t>
            </a:r>
            <a:r>
              <a:rPr lang="en-US" altLang="ja-JP" dirty="0" smtClean="0"/>
              <a:t>September the </a:t>
            </a:r>
            <a:r>
              <a:rPr lang="en-US" altLang="ja-JP" dirty="0"/>
              <a:t>United </a:t>
            </a:r>
            <a:r>
              <a:rPr lang="en-US" altLang="ja-JP" dirty="0" smtClean="0"/>
              <a:t>Kingdom officially introduced </a:t>
            </a:r>
            <a:r>
              <a:rPr lang="en-US" altLang="ja-JP" dirty="0"/>
              <a:t>programming </a:t>
            </a:r>
            <a:r>
              <a:rPr lang="en-US" altLang="ja-JP" dirty="0" smtClean="0"/>
              <a:t>to </a:t>
            </a:r>
            <a:r>
              <a:rPr lang="en-US" altLang="ja-JP" dirty="0"/>
              <a:t>the new </a:t>
            </a:r>
            <a:r>
              <a:rPr lang="en-US" altLang="ja-JP" dirty="0" smtClean="0"/>
              <a:t>compulsory education curriculum for ages five to 16.  At </a:t>
            </a:r>
            <a:r>
              <a:rPr lang="en-US" altLang="ja-JP" dirty="0"/>
              <a:t>the age of </a:t>
            </a:r>
            <a:r>
              <a:rPr lang="en-US" altLang="ja-JP" dirty="0" smtClean="0"/>
              <a:t>five, understanding of the concept of algorithms,</a:t>
            </a:r>
            <a:r>
              <a:rPr lang="en-US" altLang="ja-JP" baseline="0" dirty="0" smtClean="0"/>
              <a:t> building and </a:t>
            </a:r>
            <a:r>
              <a:rPr lang="en-US" altLang="ja-JP" dirty="0" smtClean="0"/>
              <a:t>debugging </a:t>
            </a:r>
            <a:r>
              <a:rPr lang="en-US" altLang="ja-JP" dirty="0"/>
              <a:t>a simple program </a:t>
            </a:r>
            <a:r>
              <a:rPr lang="en-US" altLang="ja-JP" dirty="0" smtClean="0"/>
              <a:t>has </a:t>
            </a:r>
            <a:r>
              <a:rPr lang="en-US" altLang="ja-JP" dirty="0"/>
              <a:t>been incorporated, </a:t>
            </a:r>
            <a:r>
              <a:rPr lang="en-US" altLang="ja-JP" dirty="0" smtClean="0"/>
              <a:t>so it is practical.   Companies such as Google </a:t>
            </a:r>
            <a:r>
              <a:rPr lang="en-US" altLang="ja-JP" dirty="0"/>
              <a:t>and Microsoft </a:t>
            </a:r>
            <a:r>
              <a:rPr lang="en-US" altLang="ja-JP" dirty="0" smtClean="0"/>
              <a:t>participated </a:t>
            </a:r>
            <a:r>
              <a:rPr lang="en-US" altLang="ja-JP" dirty="0"/>
              <a:t>in the development of </a:t>
            </a:r>
            <a:r>
              <a:rPr lang="en-US" altLang="ja-JP" dirty="0" smtClean="0"/>
              <a:t>the curriculum</a:t>
            </a:r>
            <a:r>
              <a:rPr lang="en-US" altLang="ja-JP" dirty="0"/>
              <a:t>. </a:t>
            </a:r>
          </a:p>
          <a:p>
            <a:endParaRPr lang="en-US" altLang="ja-JP" dirty="0"/>
          </a:p>
          <a:p>
            <a:r>
              <a:rPr lang="en-US" altLang="ja-JP" dirty="0"/>
              <a:t>In addition, </a:t>
            </a:r>
            <a:r>
              <a:rPr lang="en-US" altLang="ja-JP" dirty="0" smtClean="0"/>
              <a:t>there are movements </a:t>
            </a:r>
            <a:r>
              <a:rPr lang="en-US" altLang="ja-JP" dirty="0"/>
              <a:t>to introduce programming education in many </a:t>
            </a:r>
            <a:r>
              <a:rPr lang="en-US" altLang="ja-JP" dirty="0" smtClean="0"/>
              <a:t>other countries.</a:t>
            </a:r>
            <a:r>
              <a:rPr lang="en-US" altLang="ja-JP" baseline="0" dirty="0" smtClean="0"/>
              <a:t>  For instance, </a:t>
            </a:r>
            <a:r>
              <a:rPr lang="en-US" altLang="ja-JP" dirty="0" smtClean="0"/>
              <a:t>Estonia (where Skype originated), Finland,</a:t>
            </a:r>
            <a:r>
              <a:rPr lang="en-US" altLang="ja-JP" baseline="0" dirty="0" smtClean="0"/>
              <a:t> </a:t>
            </a:r>
            <a:r>
              <a:rPr lang="en-US" altLang="ja-JP" dirty="0" smtClean="0"/>
              <a:t>Singapore</a:t>
            </a:r>
            <a:r>
              <a:rPr lang="en-US" altLang="ja-JP" baseline="0" dirty="0" smtClean="0"/>
              <a:t> and others.</a:t>
            </a:r>
            <a:endParaRPr lang="en-US" altLang="ja-JP" dirty="0" smtClean="0"/>
          </a:p>
          <a:p>
            <a:endParaRPr lang="en-US" altLang="ja-JP" dirty="0"/>
          </a:p>
          <a:p>
            <a:r>
              <a:rPr lang="ja-JP" altLang="en-US" dirty="0" smtClean="0"/>
              <a:t>まず、海外の状況ですが、プログラミング教育がもっとも活発に行われているのはアメリカだと言われています。</a:t>
            </a:r>
            <a:endParaRPr lang="en-US" altLang="ja-JP" dirty="0" smtClean="0"/>
          </a:p>
          <a:p>
            <a:endParaRPr lang="en-US" altLang="ja-JP" dirty="0" smtClean="0"/>
          </a:p>
          <a:p>
            <a:r>
              <a:rPr lang="en-US" altLang="ja-JP" dirty="0" smtClean="0"/>
              <a:t>2014</a:t>
            </a:r>
            <a:r>
              <a:rPr lang="ja-JP" altLang="en-US" dirty="0" smtClean="0"/>
              <a:t>年</a:t>
            </a:r>
            <a:r>
              <a:rPr lang="en-US" altLang="ja-JP" dirty="0" smtClean="0"/>
              <a:t>5</a:t>
            </a:r>
            <a:r>
              <a:rPr lang="ja-JP" altLang="en-US" dirty="0" smtClean="0"/>
              <a:t>月</a:t>
            </a:r>
            <a:r>
              <a:rPr lang="en-US" altLang="ja-JP" dirty="0" smtClean="0"/>
              <a:t>10</a:t>
            </a:r>
            <a:r>
              <a:rPr lang="ja-JP" altLang="en-US" dirty="0" smtClean="0"/>
              <a:t>日の</a:t>
            </a:r>
            <a:r>
              <a:rPr lang="en-US" altLang="ja-JP" dirty="0" smtClean="0"/>
              <a:t>New York Times </a:t>
            </a:r>
            <a:r>
              <a:rPr lang="ja-JP" altLang="en-US" dirty="0" smtClean="0"/>
              <a:t>の記事では、</a:t>
            </a:r>
            <a:r>
              <a:rPr lang="en-US" altLang="ja-JP" dirty="0" err="1" smtClean="0"/>
              <a:t>Code.org</a:t>
            </a:r>
            <a:r>
              <a:rPr lang="ja-JP" altLang="en-US" dirty="0" smtClean="0"/>
              <a:t>の調査によると、昨年の</a:t>
            </a:r>
            <a:r>
              <a:rPr lang="en-US" altLang="ja-JP" dirty="0" smtClean="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smtClean="0"/>
          </a:p>
          <a:p>
            <a:r>
              <a:rPr lang="ja-JP" altLang="en-US" dirty="0" smtClean="0"/>
              <a:t>また、オバマ大統領がプログラミングの必修化は必要であるとの発言をしており、この流れはますます加速するでしょう</a:t>
            </a:r>
          </a:p>
          <a:p>
            <a:endParaRPr lang="ja-JP" altLang="en-US" dirty="0" smtClean="0"/>
          </a:p>
          <a:p>
            <a:r>
              <a:rPr lang="ja-JP" altLang="en-US" dirty="0" smtClean="0"/>
              <a:t>次に、イギリスでは、今月から、</a:t>
            </a:r>
            <a:r>
              <a:rPr lang="en-US" altLang="ja-JP" dirty="0" smtClean="0"/>
              <a:t>5</a:t>
            </a:r>
            <a:r>
              <a:rPr lang="ja-JP" altLang="en-US" dirty="0" smtClean="0"/>
              <a:t>から</a:t>
            </a:r>
            <a:r>
              <a:rPr lang="en-US" altLang="ja-JP" dirty="0" smtClean="0"/>
              <a:t>16</a:t>
            </a:r>
            <a:r>
              <a:rPr lang="ja-JP" altLang="en-US" dirty="0" smtClean="0"/>
              <a:t>歳までの義務教育の新カリキュラムにプログラミングが正式導入されています。</a:t>
            </a:r>
            <a:r>
              <a:rPr lang="en-US" altLang="ja-JP" dirty="0" smtClean="0"/>
              <a:t>5</a:t>
            </a:r>
            <a:r>
              <a:rPr lang="ja-JP" altLang="en-US" dirty="0" smtClean="0"/>
              <a:t>歳時点で、アルゴリズムの概念の理解や簡単なプログラムの作成・デバッグといった内容が盛り込まれており、かなり本格的な内容になっています。カリキュラムの策定には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a:p>
            <a:r>
              <a:rPr lang="ja-JP" altLang="en-US" dirty="0" smtClean="0"/>
              <a:t>その他にも、</a:t>
            </a:r>
            <a:r>
              <a:rPr lang="en-US" altLang="ja-JP" dirty="0" smtClean="0"/>
              <a:t>Skype</a:t>
            </a:r>
            <a:r>
              <a:rPr lang="ja-JP" altLang="en-US" dirty="0" smtClean="0"/>
              <a:t>発祥の地として有名なエストニアや、フィンランド、シンガポールなど多くの国でプログラミング教育を導入する動きが進んでいます。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Then, we will introduce the situation in Japan. </a:t>
            </a:r>
          </a:p>
          <a:p>
            <a:endParaRPr lang="en-US" altLang="ja-JP" dirty="0"/>
          </a:p>
          <a:p>
            <a:endParaRPr lang="en-US" altLang="ja-JP" dirty="0" smtClean="0"/>
          </a:p>
          <a:p>
            <a:r>
              <a:rPr lang="ja-JP" altLang="en-US" dirty="0" smtClean="0"/>
              <a:t>続いて</a:t>
            </a:r>
            <a:r>
              <a:rPr lang="ja-JP" altLang="en-US" dirty="0"/>
              <a:t>、日本</a:t>
            </a:r>
            <a:r>
              <a:rPr lang="ja-JP" altLang="en-US" dirty="0" smtClean="0"/>
              <a:t>の状況を</a:t>
            </a:r>
            <a:r>
              <a:rPr lang="ja-JP" altLang="en-US" dirty="0"/>
              <a:t>紹介します。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First</a:t>
            </a:r>
            <a:r>
              <a:rPr lang="en-US" altLang="ja-JP" dirty="0"/>
              <a:t>, </a:t>
            </a:r>
            <a:r>
              <a:rPr lang="en-US" altLang="ja-JP" dirty="0" smtClean="0"/>
              <a:t>programming class in junior high school is already required from April 2012.</a:t>
            </a:r>
            <a:r>
              <a:rPr lang="en-US" altLang="ja-JP" baseline="0" dirty="0" smtClean="0"/>
              <a:t>  Its name is  </a:t>
            </a:r>
            <a:r>
              <a:rPr lang="en-US" altLang="ja-JP" dirty="0" smtClean="0"/>
              <a:t>"measurement and control“.  In that class, students measure</a:t>
            </a:r>
            <a:r>
              <a:rPr lang="en-US" altLang="ja-JP" baseline="0" dirty="0" smtClean="0"/>
              <a:t> some sensor’s </a:t>
            </a:r>
            <a:r>
              <a:rPr lang="en-US" altLang="ja-JP" dirty="0" smtClean="0"/>
              <a:t>value</a:t>
            </a:r>
            <a:r>
              <a:rPr lang="en-US" altLang="ja-JP" baseline="0" dirty="0" smtClean="0"/>
              <a:t> then </a:t>
            </a:r>
            <a:r>
              <a:rPr lang="en-US" altLang="ja-JP" dirty="0" smtClean="0"/>
              <a:t>control  </a:t>
            </a:r>
            <a:r>
              <a:rPr lang="en-US" altLang="ja-JP" dirty="0"/>
              <a:t>the </a:t>
            </a:r>
            <a:r>
              <a:rPr lang="en-US" altLang="ja-JP" dirty="0" smtClean="0"/>
              <a:t>motor.</a:t>
            </a:r>
          </a:p>
          <a:p>
            <a:endParaRPr lang="en-US" altLang="ja-JP" dirty="0" smtClean="0"/>
          </a:p>
          <a:p>
            <a:r>
              <a:rPr lang="en-US" altLang="ja-JP" dirty="0" smtClean="0"/>
              <a:t>By the way, what </a:t>
            </a:r>
            <a:r>
              <a:rPr lang="en-US" altLang="ja-JP" dirty="0"/>
              <a:t>is commonly used </a:t>
            </a:r>
            <a:r>
              <a:rPr lang="en-US" altLang="ja-JP" dirty="0" smtClean="0"/>
              <a:t>it </a:t>
            </a:r>
            <a:r>
              <a:rPr lang="en-US" altLang="ja-JP" dirty="0"/>
              <a:t>is materials that driving the car along the black line</a:t>
            </a:r>
            <a:r>
              <a:rPr lang="en-US" altLang="ja-JP" dirty="0" smtClean="0"/>
              <a:t>.</a:t>
            </a:r>
          </a:p>
          <a:p>
            <a:endParaRPr lang="en-US" altLang="ja-JP" dirty="0"/>
          </a:p>
          <a:p>
            <a:endParaRPr lang="en-US" altLang="ja-JP" dirty="0" smtClean="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須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877233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And, in Matsue, Shimane Prefecture, that teach the Ruby all of </a:t>
            </a:r>
            <a:r>
              <a:rPr lang="en-US" altLang="ja-JP" dirty="0"/>
              <a:t>Matsue municipal junior high school, students of about 5,500 from </a:t>
            </a:r>
            <a:r>
              <a:rPr lang="en-US" altLang="ja-JP" dirty="0" smtClean="0"/>
              <a:t>April 2016.</a:t>
            </a:r>
          </a:p>
          <a:p>
            <a:endParaRPr kumimoji="1" lang="en-US" altLang="ja-JP" dirty="0" smtClean="0"/>
          </a:p>
          <a:p>
            <a:r>
              <a:rPr lang="en-US" altLang="ja-JP" dirty="0"/>
              <a:t>You learn Ruby in compulsory education only Matsue even looking for all over the world. </a:t>
            </a:r>
          </a:p>
          <a:p>
            <a:r>
              <a:rPr lang="en-US" altLang="ja-JP" dirty="0" smtClean="0"/>
              <a:t>It’s</a:t>
            </a:r>
            <a:r>
              <a:rPr lang="en-US" altLang="ja-JP" baseline="0" dirty="0" smtClean="0"/>
              <a:t> g</a:t>
            </a:r>
            <a:r>
              <a:rPr lang="en-US" altLang="ja-JP" dirty="0" smtClean="0"/>
              <a:t>ood!</a:t>
            </a:r>
          </a:p>
          <a:p>
            <a:endParaRPr lang="en-US" altLang="ja-JP" dirty="0"/>
          </a:p>
          <a:p>
            <a:endParaRPr lang="en-US" altLang="ja-JP" dirty="0"/>
          </a:p>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en-US" altLang="ja-JP" dirty="0" smtClean="0"/>
          </a:p>
          <a:p>
            <a:endParaRPr lang="en-US" altLang="ja-JP" dirty="0" smtClean="0"/>
          </a:p>
          <a:p>
            <a:r>
              <a:rPr lang="ja-JP" altLang="en-US" dirty="0"/>
              <a:t>義務教育で</a:t>
            </a:r>
            <a:r>
              <a:rPr lang="en-US" altLang="ja-JP" dirty="0"/>
              <a:t>Ruby</a:t>
            </a:r>
            <a:r>
              <a:rPr lang="ja-JP" altLang="en-US" dirty="0"/>
              <a:t>を学べるのは世界中を探しても松江市だけです</a:t>
            </a:r>
            <a:r>
              <a:rPr lang="ja-JP" altLang="en-US" dirty="0" smtClean="0"/>
              <a:t>。</a:t>
            </a:r>
            <a:endParaRPr lang="en-US" altLang="ja-JP" dirty="0" smtClean="0"/>
          </a:p>
          <a:p>
            <a:r>
              <a:rPr lang="ja-JP" altLang="en-US" dirty="0" smtClean="0"/>
              <a:t>ほら、松江市に遊びに来たくなったでしょ♪</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t>
            </a:r>
            <a:r>
              <a:rPr lang="en-US" altLang="ja-JP" dirty="0" smtClean="0"/>
              <a:t>the</a:t>
            </a:r>
            <a:r>
              <a:rPr lang="en-US" altLang="ja-JP" baseline="0" dirty="0" smtClean="0"/>
              <a:t> </a:t>
            </a:r>
            <a:r>
              <a:rPr lang="en-US" altLang="ja-JP" dirty="0" err="1" smtClean="0"/>
              <a:t>CRuby</a:t>
            </a:r>
            <a:r>
              <a:rPr lang="en-US" altLang="ja-JP" dirty="0" smtClean="0"/>
              <a:t> </a:t>
            </a:r>
            <a:r>
              <a:rPr lang="en-US" altLang="ja-JP" dirty="0" err="1" smtClean="0"/>
              <a:t>commiters</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Also, </a:t>
            </a:r>
            <a:r>
              <a:rPr lang="en-US" altLang="ja-JP" dirty="0" smtClean="0"/>
              <a:t>in 2011, Education</a:t>
            </a:r>
            <a:r>
              <a:rPr lang="en-US" altLang="ja-JP" dirty="0"/>
              <a:t>, Culture, Sports, Science and the Ministry was published </a:t>
            </a:r>
            <a:r>
              <a:rPr lang="en-US" altLang="ja-JP" dirty="0" smtClean="0"/>
              <a:t>the whitepaper that title is "information-vision of education“,</a:t>
            </a:r>
            <a:r>
              <a:rPr lang="en-US" altLang="ja-JP" baseline="0" dirty="0" smtClean="0"/>
              <a:t> </a:t>
            </a:r>
            <a:r>
              <a:rPr lang="en-US" altLang="ja-JP" dirty="0" smtClean="0"/>
              <a:t> </a:t>
            </a:r>
            <a:r>
              <a:rPr lang="en-US" altLang="ja-JP" dirty="0"/>
              <a:t>it is possible to distribute the information terminal of one per student in 2020 has been determined. </a:t>
            </a:r>
            <a:endParaRPr lang="en-US" altLang="ja-JP" dirty="0" smtClean="0"/>
          </a:p>
          <a:p>
            <a:endParaRPr lang="en-US" altLang="ja-JP" dirty="0"/>
          </a:p>
          <a:p>
            <a:r>
              <a:rPr lang="en-US" altLang="ja-JP" dirty="0"/>
              <a:t>For example, the tablet has been distributed to all elementary school students </a:t>
            </a:r>
            <a:r>
              <a:rPr lang="en-US" altLang="ja-JP" dirty="0" smtClean="0"/>
              <a:t>in some city </a:t>
            </a:r>
            <a:r>
              <a:rPr lang="en-US" altLang="ja-JP" dirty="0"/>
              <a:t>in </a:t>
            </a:r>
            <a:r>
              <a:rPr lang="en-US" altLang="ja-JP" dirty="0" smtClean="0"/>
              <a:t>this April,</a:t>
            </a:r>
            <a:r>
              <a:rPr lang="en-US" altLang="ja-JP" baseline="0" dirty="0" smtClean="0"/>
              <a:t> then starting programming classroom for six years old kids in October 20th.</a:t>
            </a:r>
            <a:endParaRPr lang="en-US" altLang="ja-JP" dirty="0" smtClean="0"/>
          </a:p>
          <a:p>
            <a:endParaRPr lang="en-US" altLang="ja-JP" dirty="0"/>
          </a:p>
          <a:p>
            <a:endParaRPr lang="en-US" altLang="ja-JP" dirty="0"/>
          </a:p>
          <a:p>
            <a:r>
              <a:rPr lang="ja-JP" altLang="en-US" dirty="0" smtClean="0"/>
              <a:t>また</a:t>
            </a:r>
            <a:r>
              <a:rPr lang="ja-JP" altLang="en-US" dirty="0"/>
              <a:t>、</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Information technology and the introduction of programming education is progressing in compulsory education in this way, but at the same time, the activities of private companies have also been actively carried out. </a:t>
            </a:r>
          </a:p>
          <a:p>
            <a:endParaRPr lang="en-US" altLang="ja-JP" dirty="0"/>
          </a:p>
          <a:p>
            <a:r>
              <a:rPr lang="en-US" altLang="ja-JP" dirty="0" smtClean="0"/>
              <a:t>Especially </a:t>
            </a:r>
            <a:r>
              <a:rPr lang="en-US" altLang="ja-JP" dirty="0"/>
              <a:t>recently, </a:t>
            </a:r>
            <a:r>
              <a:rPr lang="en-US" altLang="ja-JP" dirty="0" smtClean="0"/>
              <a:t>the PEG which is a for spreading </a:t>
            </a:r>
            <a:r>
              <a:rPr lang="en-US" altLang="ja-JP" baseline="0" dirty="0" smtClean="0"/>
              <a:t>programming education project, </a:t>
            </a:r>
            <a:r>
              <a:rPr lang="en-US" altLang="ja-JP" dirty="0" smtClean="0"/>
              <a:t>become a hot topic</a:t>
            </a:r>
            <a:r>
              <a:rPr lang="en-US" altLang="ja-JP" baseline="0" dirty="0" smtClean="0"/>
              <a:t>.  </a:t>
            </a:r>
            <a:r>
              <a:rPr lang="en-US" altLang="ja-JP" dirty="0" smtClean="0"/>
              <a:t>PEG </a:t>
            </a:r>
            <a:r>
              <a:rPr lang="en-US" altLang="ja-JP" dirty="0"/>
              <a:t>is a joint project of CANVAS and Google</a:t>
            </a:r>
            <a:r>
              <a:rPr lang="en-US" altLang="ja-JP" dirty="0" smtClean="0"/>
              <a:t>.  </a:t>
            </a:r>
            <a:r>
              <a:rPr lang="en-US" altLang="ja-JP" dirty="0"/>
              <a:t>CANVAS is </a:t>
            </a:r>
            <a:r>
              <a:rPr lang="en-US" altLang="ja-JP" dirty="0" smtClean="0"/>
              <a:t>an NPO </a:t>
            </a:r>
            <a:r>
              <a:rPr lang="en-US" altLang="ja-JP" dirty="0"/>
              <a:t>of Japan has held workshops for </a:t>
            </a:r>
            <a:r>
              <a:rPr lang="en-US" altLang="ja-JP" dirty="0" smtClean="0"/>
              <a:t>children, it is </a:t>
            </a:r>
            <a:r>
              <a:rPr lang="en-US" altLang="ja-JP" dirty="0"/>
              <a:t>not </a:t>
            </a:r>
            <a:r>
              <a:rPr lang="en-US" altLang="ja-JP" dirty="0" smtClean="0"/>
              <a:t>only programming</a:t>
            </a:r>
            <a:r>
              <a:rPr lang="en-US" altLang="ja-JP" dirty="0"/>
              <a:t>. </a:t>
            </a:r>
            <a:r>
              <a:rPr lang="en-US" altLang="ja-JP" dirty="0" smtClean="0"/>
              <a:t> PEG has held programming workshops, and</a:t>
            </a:r>
            <a:r>
              <a:rPr lang="en-US" altLang="ja-JP" baseline="0" dirty="0" smtClean="0"/>
              <a:t> has distr</a:t>
            </a:r>
            <a:r>
              <a:rPr lang="en-US" altLang="ja-JP" dirty="0" smtClean="0"/>
              <a:t>ibuted the Raspberry Pie </a:t>
            </a:r>
            <a:r>
              <a:rPr lang="en-US" altLang="ja-JP" dirty="0"/>
              <a:t>of 5,000 units </a:t>
            </a:r>
            <a:r>
              <a:rPr lang="en-US" altLang="ja-JP" dirty="0" smtClean="0"/>
              <a:t>for</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a:p>
            <a:endParaRPr lang="en-US" altLang="ja-JP" dirty="0"/>
          </a:p>
          <a:p>
            <a:r>
              <a:rPr lang="en-US" altLang="ja-JP" dirty="0"/>
              <a:t>In </a:t>
            </a:r>
            <a:r>
              <a:rPr lang="en-US" altLang="ja-JP" dirty="0" smtClean="0"/>
              <a:t>addition, </a:t>
            </a:r>
            <a:r>
              <a:rPr lang="en-US" altLang="ja-JP" dirty="0" smtClean="0"/>
              <a:t>“</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teaching programming school.  “Life is Tech!” manages about five days camping and weekly school for programming.</a:t>
            </a:r>
            <a:endParaRPr lang="en-US" altLang="ja-JP" dirty="0"/>
          </a:p>
          <a:p>
            <a:endParaRPr lang="en-US" altLang="ja-JP" dirty="0"/>
          </a:p>
          <a:p>
            <a:r>
              <a:rPr lang="en-US" altLang="ja-JP" dirty="0" smtClean="0"/>
              <a:t>“</a:t>
            </a:r>
            <a:r>
              <a:rPr lang="en-US" altLang="ja-JP" dirty="0" err="1" smtClean="0"/>
              <a:t>TENTO</a:t>
            </a:r>
            <a:r>
              <a:rPr lang="en-US" altLang="ja-JP" dirty="0" smtClean="0"/>
              <a:t>” and “Life </a:t>
            </a:r>
            <a:r>
              <a:rPr lang="en-US" altLang="ja-JP" dirty="0"/>
              <a:t>is </a:t>
            </a:r>
            <a:r>
              <a:rPr lang="en-US" altLang="ja-JP" dirty="0" smtClean="0"/>
              <a:t>Tech!”</a:t>
            </a:r>
            <a:r>
              <a:rPr lang="en-US" altLang="ja-JP" baseline="0" dirty="0" smtClean="0"/>
              <a:t> </a:t>
            </a:r>
            <a:r>
              <a:rPr lang="en-US" altLang="ja-JP" dirty="0" smtClean="0"/>
              <a:t>receive </a:t>
            </a:r>
            <a:r>
              <a:rPr lang="en-US" altLang="ja-JP" dirty="0"/>
              <a:t>a participation fee or tuition, I just interesting is </a:t>
            </a:r>
            <a:r>
              <a:rPr lang="en-US" altLang="ja-JP" dirty="0" smtClean="0"/>
              <a:t>that they</a:t>
            </a:r>
            <a:r>
              <a:rPr lang="en-US" altLang="ja-JP" baseline="0" dirty="0" smtClean="0"/>
              <a:t> manages programming school as </a:t>
            </a:r>
            <a:r>
              <a:rPr lang="en-US" altLang="ja-JP" dirty="0" smtClean="0"/>
              <a:t>business</a:t>
            </a:r>
            <a:r>
              <a:rPr lang="en-US" altLang="ja-JP" dirty="0"/>
              <a:t>. </a:t>
            </a:r>
          </a:p>
          <a:p>
            <a:endParaRPr lang="en-US" altLang="ja-JP" dirty="0"/>
          </a:p>
          <a:p>
            <a:r>
              <a:rPr lang="en-US" altLang="ja-JP" dirty="0"/>
              <a:t>Other than those discussed here, workshop of a variety of programming education has been held, programming education for </a:t>
            </a:r>
            <a:r>
              <a:rPr lang="en-US" altLang="ja-JP" dirty="0" smtClean="0"/>
              <a:t>youth </a:t>
            </a:r>
            <a:r>
              <a:rPr lang="en-US" altLang="ja-JP" dirty="0"/>
              <a:t>has come raised in Japan as well as overseas</a:t>
            </a:r>
            <a:r>
              <a:rPr lang="en-US" altLang="ja-JP" dirty="0" smtClean="0"/>
              <a:t>.</a:t>
            </a:r>
          </a:p>
          <a:p>
            <a:endParaRPr lang="en-US" altLang="ja-JP" dirty="0"/>
          </a:p>
          <a:p>
            <a:endParaRPr lang="en-US" altLang="ja-JP" dirty="0"/>
          </a:p>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Recently, the Scratch is most famous</a:t>
            </a:r>
            <a:r>
              <a:rPr lang="en-US" altLang="ja-JP" baseline="0" dirty="0" smtClean="0"/>
              <a:t> programming education tool.</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2 million </a:t>
            </a:r>
            <a:r>
              <a:rPr lang="en-US" altLang="ja-JP" dirty="0" smtClean="0"/>
              <a:t>worldwide.  In Japan, it has </a:t>
            </a:r>
            <a:r>
              <a:rPr lang="en-US" altLang="ja-JP" dirty="0"/>
              <a:t>been most often used in the workshop of programming education in elementary and junior high school </a:t>
            </a:r>
            <a:r>
              <a:rPr lang="en-US" altLang="ja-JP" dirty="0" smtClean="0"/>
              <a:t>students.</a:t>
            </a:r>
          </a:p>
          <a:p>
            <a:endParaRPr lang="en-US" altLang="ja-JP" dirty="0"/>
          </a:p>
          <a:p>
            <a:endParaRPr lang="en-US" altLang="ja-JP" dirty="0"/>
          </a:p>
          <a:p>
            <a:r>
              <a:rPr lang="ja-JP" altLang="en-US" dirty="0" smtClean="0"/>
              <a:t>多く</a:t>
            </a:r>
            <a:r>
              <a:rPr lang="ja-JP" altLang="en-US" dirty="0"/>
              <a:t>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On the other hand,</a:t>
            </a:r>
            <a:r>
              <a:rPr lang="en-US" altLang="ja-JP" baseline="0" dirty="0" smtClean="0"/>
              <a:t> what about Ruby is in programming education?</a:t>
            </a:r>
            <a:endParaRPr lang="en-US" altLang="ja-JP" dirty="0"/>
          </a:p>
          <a:p>
            <a:endParaRPr lang="en-US" altLang="ja-JP" dirty="0"/>
          </a:p>
          <a:p>
            <a:r>
              <a:rPr lang="en-US" altLang="ja-JP" dirty="0" smtClean="0"/>
              <a:t>As you know well, Ruby is </a:t>
            </a:r>
            <a:r>
              <a:rPr lang="en-US" altLang="ja-JP" dirty="0"/>
              <a:t>"A Programmer's best friend". </a:t>
            </a:r>
            <a:r>
              <a:rPr lang="en-US" altLang="ja-JP" dirty="0" smtClean="0"/>
              <a:t> It </a:t>
            </a:r>
            <a:r>
              <a:rPr lang="en-US" altLang="ja-JP" dirty="0"/>
              <a:t>is the same for </a:t>
            </a:r>
            <a:r>
              <a:rPr lang="en-US" altLang="ja-JP" dirty="0" smtClean="0"/>
              <a:t>kids </a:t>
            </a:r>
            <a:r>
              <a:rPr lang="en-US" altLang="ja-JP" dirty="0"/>
              <a:t>who </a:t>
            </a:r>
            <a:r>
              <a:rPr lang="en-US" altLang="ja-JP" dirty="0" smtClean="0"/>
              <a:t>are  starting to </a:t>
            </a:r>
            <a:r>
              <a:rPr lang="en-US" altLang="ja-JP" dirty="0"/>
              <a:t>learn </a:t>
            </a:r>
            <a:r>
              <a:rPr lang="en-US" altLang="ja-JP" dirty="0" smtClean="0"/>
              <a:t>programming. </a:t>
            </a:r>
            <a:endParaRPr lang="en-US" altLang="ja-JP" dirty="0"/>
          </a:p>
          <a:p>
            <a:endParaRPr lang="en-US" altLang="ja-JP" dirty="0"/>
          </a:p>
          <a:p>
            <a:r>
              <a:rPr lang="en-US" altLang="ja-JP" dirty="0" smtClean="0"/>
              <a:t>Ruby is:</a:t>
            </a:r>
            <a:endParaRPr lang="en-US" altLang="ja-JP" dirty="0"/>
          </a:p>
          <a:p>
            <a:endParaRPr lang="en-US" altLang="ja-JP" dirty="0"/>
          </a:p>
          <a:p>
            <a:r>
              <a:rPr lang="en-US" altLang="ja-JP" dirty="0"/>
              <a:t>  * Simple </a:t>
            </a:r>
            <a:r>
              <a:rPr lang="en-US" altLang="ja-JP" dirty="0" smtClean="0"/>
              <a:t>syntax,</a:t>
            </a:r>
            <a:r>
              <a:rPr lang="en-US" altLang="ja-JP" baseline="0" dirty="0" smtClean="0"/>
              <a:t> so we need to learn complex syntaxes.</a:t>
            </a:r>
            <a:endParaRPr lang="en-US" altLang="ja-JP" dirty="0"/>
          </a:p>
          <a:p>
            <a:r>
              <a:rPr lang="en-US" altLang="ja-JP" dirty="0"/>
              <a:t>  * </a:t>
            </a:r>
            <a:r>
              <a:rPr lang="en-US" altLang="ja-JP" dirty="0" smtClean="0"/>
              <a:t>Object-oriented, so we think same as real world.</a:t>
            </a:r>
            <a:endParaRPr lang="en-US" altLang="ja-JP" dirty="0"/>
          </a:p>
          <a:p>
            <a:r>
              <a:rPr lang="en-US" altLang="ja-JP" dirty="0"/>
              <a:t>  * Garbage </a:t>
            </a:r>
            <a:r>
              <a:rPr lang="en-US" altLang="ja-JP" dirty="0" smtClean="0"/>
              <a:t>collector,</a:t>
            </a:r>
            <a:r>
              <a:rPr lang="en-US" altLang="ja-JP" baseline="0" dirty="0" smtClean="0"/>
              <a:t> so we don’t think for computer.</a:t>
            </a:r>
            <a:endParaRPr lang="en-US" altLang="ja-JP" dirty="0"/>
          </a:p>
          <a:p>
            <a:endParaRPr lang="en-US" altLang="ja-JP" dirty="0"/>
          </a:p>
          <a:p>
            <a:r>
              <a:rPr lang="en-US" altLang="ja-JP" dirty="0" smtClean="0"/>
              <a:t>By these features, kids</a:t>
            </a:r>
            <a:r>
              <a:rPr lang="en-US" altLang="ja-JP" baseline="0" dirty="0" smtClean="0"/>
              <a:t> without having to think for computer, can express what you want to do</a:t>
            </a:r>
            <a:r>
              <a:rPr lang="en-US" altLang="ja-JP" dirty="0" smtClean="0"/>
              <a:t>.</a:t>
            </a:r>
          </a:p>
          <a:p>
            <a:endParaRPr lang="en-US" altLang="ja-JP" dirty="0"/>
          </a:p>
          <a:p>
            <a:endParaRPr lang="en-US" altLang="ja-JP" dirty="0"/>
          </a:p>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However, </a:t>
            </a:r>
            <a:r>
              <a:rPr lang="en-US" altLang="ja-JP" dirty="0" smtClean="0"/>
              <a:t>I've been teaching Ruby to junior high school students about </a:t>
            </a:r>
            <a:r>
              <a:rPr lang="en-US" altLang="ja-JP" dirty="0"/>
              <a:t>six </a:t>
            </a:r>
            <a:r>
              <a:rPr lang="en-US" altLang="ja-JP" dirty="0" smtClean="0"/>
              <a:t>years in Japan.</a:t>
            </a:r>
          </a:p>
          <a:p>
            <a:endParaRPr lang="en-US" altLang="ja-JP" dirty="0" smtClean="0"/>
          </a:p>
          <a:p>
            <a:r>
              <a:rPr lang="en-US" altLang="ja-JP" dirty="0" smtClean="0"/>
              <a:t>For Japanese kids:</a:t>
            </a:r>
          </a:p>
          <a:p>
            <a:endParaRPr lang="en-US" altLang="ja-JP" dirty="0" smtClean="0"/>
          </a:p>
          <a:p>
            <a:r>
              <a:rPr lang="en-US" altLang="ja-JP" dirty="0" smtClean="0"/>
              <a:t> * keyboard typing</a:t>
            </a:r>
          </a:p>
          <a:p>
            <a:r>
              <a:rPr lang="en-US" altLang="ja-JP" baseline="0" dirty="0" smtClean="0"/>
              <a:t> * learning API</a:t>
            </a:r>
          </a:p>
          <a:p>
            <a:r>
              <a:rPr lang="en-US" altLang="ja-JP" baseline="0" dirty="0" smtClean="0"/>
              <a:t> * also learning English</a:t>
            </a:r>
          </a:p>
          <a:p>
            <a:endParaRPr lang="en-US" altLang="ja-JP" baseline="0" dirty="0" smtClean="0"/>
          </a:p>
          <a:p>
            <a:r>
              <a:rPr lang="en-US" altLang="ja-JP" baseline="0" dirty="0" smtClean="0"/>
              <a:t>are difficult.  Therefore, kids would quit before they become programming is fun.</a:t>
            </a:r>
            <a:endParaRPr lang="en-US" altLang="ja-JP" dirty="0" smtClean="0"/>
          </a:p>
          <a:p>
            <a:endParaRPr lang="en-US" altLang="ja-JP" dirty="0"/>
          </a:p>
          <a:p>
            <a:endParaRPr lang="en-US" altLang="ja-JP" dirty="0"/>
          </a:p>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the Smalruby.</a:t>
            </a:r>
            <a:endParaRPr lang="en-US" altLang="ja-JP" dirty="0"/>
          </a:p>
          <a:p>
            <a:endParaRPr lang="en-US" altLang="ja-JP" dirty="0"/>
          </a:p>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Immediately, I 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a:p>
            <a:endParaRPr lang="en-US" altLang="ja-JP" dirty="0"/>
          </a:p>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a:t>
            </a:r>
            <a:r>
              <a:rPr lang="en-US" altLang="ja-JP" dirty="0" smtClean="0"/>
              <a:t>visual programming editor of Smalruby, </a:t>
            </a:r>
            <a:r>
              <a:rPr lang="en-US" altLang="ja-JP" dirty="0"/>
              <a:t>we have implemented as a Rails application. </a:t>
            </a:r>
          </a:p>
          <a:p>
            <a:r>
              <a:rPr lang="en-US" altLang="ja-JP" dirty="0"/>
              <a:t>The </a:t>
            </a:r>
            <a:r>
              <a:rPr lang="en-US" altLang="ja-JP" dirty="0" smtClean="0"/>
              <a:t>functions, </a:t>
            </a:r>
            <a:r>
              <a:rPr lang="en-US" altLang="ja-JP" dirty="0"/>
              <a:t>you can create a program with a combination of instruction block, to generate the source code of Ruby from there, </a:t>
            </a:r>
            <a:r>
              <a:rPr lang="en-US" altLang="ja-JP" dirty="0" smtClean="0"/>
              <a:t>We </a:t>
            </a:r>
            <a:r>
              <a:rPr lang="en-US" altLang="ja-JP" dirty="0"/>
              <a:t>have implemented </a:t>
            </a:r>
            <a:r>
              <a:rPr lang="en-US" altLang="ja-JP" dirty="0" smtClean="0"/>
              <a:t>using the </a:t>
            </a:r>
            <a:r>
              <a:rPr lang="en-US" altLang="ja-JP" dirty="0" err="1" smtClean="0"/>
              <a:t>Blockly</a:t>
            </a:r>
            <a:r>
              <a:rPr lang="en-US" altLang="ja-JP" dirty="0" smtClean="0"/>
              <a:t> which is a JavaScript library. </a:t>
            </a:r>
            <a:endParaRPr lang="en-US" altLang="ja-JP" dirty="0"/>
          </a:p>
          <a:p>
            <a:endParaRPr lang="en-US" altLang="ja-JP" dirty="0" smtClean="0"/>
          </a:p>
          <a:p>
            <a:r>
              <a:rPr lang="en-US" altLang="ja-JP" dirty="0" smtClean="0"/>
              <a:t>The program that you created using Smalruby are run with the </a:t>
            </a:r>
            <a:r>
              <a:rPr lang="en-US" altLang="ja-JP" dirty="0" err="1" smtClean="0"/>
              <a:t>DXRuby</a:t>
            </a:r>
            <a:r>
              <a:rPr lang="en-US" altLang="ja-JP" baseline="0" dirty="0" smtClean="0"/>
              <a:t> on Windows.  </a:t>
            </a:r>
            <a:r>
              <a:rPr lang="en-US" altLang="ja-JP" baseline="0" dirty="0" err="1" smtClean="0"/>
              <a:t>DXRuby</a:t>
            </a:r>
            <a:r>
              <a:rPr lang="en-US" altLang="ja-JP" baseline="0" dirty="0" smtClean="0"/>
              <a:t> is a </a:t>
            </a:r>
            <a:r>
              <a:rPr lang="en-US" altLang="ja-JP" baseline="0" dirty="0" err="1" smtClean="0"/>
              <a:t>rubygem</a:t>
            </a:r>
            <a:r>
              <a:rPr lang="en-US" altLang="ja-JP" baseline="0" dirty="0" smtClean="0"/>
              <a:t>, it provides </a:t>
            </a:r>
            <a:r>
              <a:rPr lang="en-US" altLang="ja-JP" baseline="0" dirty="0" err="1" smtClean="0"/>
              <a:t>2D</a:t>
            </a:r>
            <a:r>
              <a:rPr lang="en-US" altLang="ja-JP" baseline="0" dirty="0" smtClean="0"/>
              <a:t> graphics, playback music and event handling.  If you use Mac or Linux, you can use </a:t>
            </a:r>
            <a:r>
              <a:rPr lang="en-US" altLang="ja-JP" baseline="0" dirty="0" err="1" smtClean="0"/>
              <a:t>dxruby_sdl</a:t>
            </a:r>
            <a:r>
              <a:rPr lang="en-US" altLang="ja-JP" baseline="0" dirty="0" smtClean="0"/>
              <a:t> and Ruby/</a:t>
            </a:r>
            <a:r>
              <a:rPr lang="en-US" altLang="ja-JP" baseline="0" dirty="0" err="1" smtClean="0"/>
              <a:t>SDL</a:t>
            </a:r>
            <a:r>
              <a:rPr lang="en-US" altLang="ja-JP" baseline="0" dirty="0" smtClean="0"/>
              <a:t> </a:t>
            </a:r>
            <a:r>
              <a:rPr lang="en-US" altLang="ja-JP" baseline="0" dirty="0" err="1" smtClean="0"/>
              <a:t>rubygem</a:t>
            </a:r>
            <a:r>
              <a:rPr lang="en-US" altLang="ja-JP" baseline="0" dirty="0" smtClean="0"/>
              <a:t>.  Theses provide </a:t>
            </a:r>
            <a:r>
              <a:rPr lang="en-US" altLang="ja-JP" baseline="0" dirty="0" err="1" smtClean="0"/>
              <a:t>DXRuby</a:t>
            </a:r>
            <a:r>
              <a:rPr lang="en-US" altLang="ja-JP" baseline="0" dirty="0" smtClean="0"/>
              <a:t> compatible API on Mac and Linux.</a:t>
            </a:r>
            <a:r>
              <a:rPr lang="en-US" altLang="ja-JP" dirty="0" smtClean="0"/>
              <a:t> </a:t>
            </a:r>
            <a:endParaRPr kumimoji="1" lang="en-US" altLang="ja-JP" dirty="0" smtClean="0"/>
          </a:p>
          <a:p>
            <a:endParaRPr lang="en-US" altLang="ja-JP" dirty="0"/>
          </a:p>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a:t>
            </a:r>
            <a:r>
              <a:rPr kumimoji="1" lang="en-US" altLang="ja-JP" dirty="0" err="1" smtClean="0"/>
              <a:t>WIP</a:t>
            </a:r>
            <a:r>
              <a:rPr kumimoji="1" lang="en-US" altLang="ja-JP" dirty="0" smtClean="0"/>
              <a:t>&gt;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3923919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Many of those who first saw </a:t>
            </a:r>
            <a:r>
              <a:rPr lang="en-US" altLang="ja-JP" dirty="0" smtClean="0"/>
              <a:t>Smalruby, </a:t>
            </a:r>
            <a:r>
              <a:rPr lang="en-US" altLang="ja-JP" dirty="0"/>
              <a:t>it is surprising that it is possible to make a </a:t>
            </a:r>
            <a:r>
              <a:rPr lang="en-US" altLang="ja-JP" dirty="0" smtClean="0"/>
              <a:t>program by combination </a:t>
            </a:r>
            <a:r>
              <a:rPr lang="en-US" altLang="ja-JP" dirty="0"/>
              <a:t>of </a:t>
            </a:r>
            <a:r>
              <a:rPr lang="en-US" altLang="ja-JP" dirty="0" smtClean="0"/>
              <a:t>instruction </a:t>
            </a:r>
            <a:r>
              <a:rPr lang="en-US" altLang="ja-JP" dirty="0"/>
              <a:t>block. </a:t>
            </a:r>
          </a:p>
          <a:p>
            <a:endParaRPr lang="en-US" altLang="ja-JP" dirty="0" smtClean="0"/>
          </a:p>
          <a:p>
            <a:r>
              <a:rPr lang="en-US" altLang="ja-JP" dirty="0" smtClean="0"/>
              <a:t>Ruby has been so easy! ?</a:t>
            </a:r>
          </a:p>
          <a:p>
            <a:endParaRPr kumimoji="1" lang="en-US" altLang="ja-JP" dirty="0"/>
          </a:p>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 am a research engineer at Network Applied Communication Laboratory, aka </a:t>
            </a:r>
            <a:r>
              <a:rPr lang="en-US" altLang="ja-JP" dirty="0" err="1" smtClean="0"/>
              <a:t>NaCl</a:t>
            </a:r>
            <a:r>
              <a:rPr lang="en-US" altLang="ja-JP" dirty="0" smtClean="0"/>
              <a:t>.  This presentation is made</a:t>
            </a:r>
            <a:r>
              <a:rPr lang="en-US" altLang="ja-JP" baseline="0" dirty="0" smtClean="0"/>
              <a:t> possible </a:t>
            </a:r>
            <a:r>
              <a:rPr lang="en-US" altLang="ja-JP" dirty="0" smtClean="0"/>
              <a:t>by </a:t>
            </a:r>
            <a:r>
              <a:rPr lang="en-US" altLang="ja-JP" dirty="0" err="1" smtClean="0"/>
              <a:t>NaCl</a:t>
            </a:r>
            <a:r>
              <a:rPr lang="en-US" altLang="ja-JP" dirty="0" smtClean="0"/>
              <a:t>.</a:t>
            </a:r>
          </a:p>
          <a:p>
            <a:endParaRPr lang="en-US" altLang="ja-JP" dirty="0"/>
          </a:p>
          <a:p>
            <a:r>
              <a:rPr lang="en-US" altLang="ja-JP" dirty="0" err="1" smtClean="0"/>
              <a:t>NaCl</a:t>
            </a:r>
            <a:r>
              <a:rPr lang="en-US" altLang="ja-JP" dirty="0" smtClean="0"/>
              <a:t>, of course</a:t>
            </a:r>
            <a:r>
              <a:rPr lang="en-US" altLang="ja-JP" baseline="0" dirty="0" smtClean="0"/>
              <a:t>, is </a:t>
            </a:r>
            <a:r>
              <a:rPr lang="en-US" altLang="ja-JP" dirty="0" smtClean="0"/>
              <a:t>famous for being </a:t>
            </a:r>
            <a:r>
              <a:rPr lang="en-US" altLang="ja-JP" dirty="0" err="1" smtClean="0"/>
              <a:t>Matz’s</a:t>
            </a:r>
            <a:r>
              <a:rPr lang="en-US" altLang="ja-JP" dirty="0" smtClean="0"/>
              <a:t> employer, </a:t>
            </a:r>
            <a:r>
              <a:rPr lang="en-US" altLang="ja-JP" baseline="0" dirty="0" smtClean="0"/>
              <a:t>but that’s not all we do.</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Actually processing related to the </a:t>
            </a:r>
            <a:r>
              <a:rPr lang="en-US" altLang="ja-JP" dirty="0" err="1" smtClean="0"/>
              <a:t>Smalruby’s</a:t>
            </a:r>
            <a:r>
              <a:rPr lang="en-US" altLang="ja-JP" dirty="0" smtClean="0"/>
              <a:t> instruction blocks, </a:t>
            </a:r>
            <a:r>
              <a:rPr lang="en-US" altLang="ja-JP" dirty="0"/>
              <a:t>we have implemented using </a:t>
            </a:r>
            <a:r>
              <a:rPr lang="en-US" altLang="ja-JP" dirty="0" err="1" smtClean="0"/>
              <a:t>Blockly</a:t>
            </a:r>
            <a:r>
              <a:rPr lang="en-US" altLang="ja-JP" dirty="0" smtClean="0"/>
              <a:t> that is a JavaScript library</a:t>
            </a:r>
            <a:r>
              <a:rPr lang="en-US" altLang="ja-JP" baseline="0" dirty="0" smtClean="0"/>
              <a:t>, and that is </a:t>
            </a:r>
            <a:r>
              <a:rPr lang="en-US" altLang="ja-JP" dirty="0" smtClean="0"/>
              <a:t>made by Google​​</a:t>
            </a:r>
            <a:r>
              <a:rPr lang="en-US" altLang="ja-JP" dirty="0"/>
              <a:t>. </a:t>
            </a:r>
          </a:p>
          <a:p>
            <a:endParaRPr lang="en-US" altLang="ja-JP" dirty="0"/>
          </a:p>
          <a:p>
            <a:r>
              <a:rPr lang="en-US" altLang="ja-JP" dirty="0" err="1"/>
              <a:t>Blockly</a:t>
            </a:r>
            <a:r>
              <a:rPr lang="en-US" altLang="ja-JP" dirty="0"/>
              <a:t> has been developed using the Google Closure library, dependency is small, code size is small, the installation is simple, it has become a thing very easy to use and to develop a visual programming editor that runs in a web browser.</a:t>
            </a:r>
            <a:endParaRPr kumimoji="1" lang="en-US" altLang="ja-JP" dirty="0" smtClean="0"/>
          </a:p>
          <a:p>
            <a:endParaRPr lang="en-US" altLang="ja-JP" dirty="0"/>
          </a:p>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Let's look at how to actually do to define the instruction </a:t>
            </a:r>
            <a:r>
              <a:rPr lang="en-US" altLang="ja-JP" dirty="0" smtClean="0"/>
              <a:t>block using </a:t>
            </a:r>
            <a:r>
              <a:rPr lang="en-US" altLang="ja-JP" dirty="0" err="1" smtClean="0"/>
              <a:t>Blockly</a:t>
            </a:r>
            <a:r>
              <a:rPr lang="en-US" altLang="ja-JP" dirty="0" smtClean="0"/>
              <a:t>. </a:t>
            </a:r>
            <a:endParaRPr lang="en-US" altLang="ja-JP" dirty="0"/>
          </a:p>
          <a:p>
            <a:endParaRPr lang="en-US" altLang="ja-JP" dirty="0"/>
          </a:p>
          <a:p>
            <a:r>
              <a:rPr lang="en-US" altLang="ja-JP" dirty="0"/>
              <a:t>This is the definition of the instruction block called "move 10 steps" the character that we showed you in the previous demo. </a:t>
            </a:r>
          </a:p>
          <a:p>
            <a:endParaRPr lang="en-US" altLang="ja-JP" dirty="0"/>
          </a:p>
          <a:p>
            <a:r>
              <a:rPr lang="en-US" altLang="ja-JP" dirty="0"/>
              <a:t>First, you </a:t>
            </a:r>
            <a:r>
              <a:rPr lang="en-US" altLang="ja-JP" dirty="0" smtClean="0"/>
              <a:t>name ‘</a:t>
            </a:r>
            <a:r>
              <a:rPr lang="en-US" altLang="ja-JP" dirty="0" err="1" smtClean="0"/>
              <a:t>motion_move</a:t>
            </a:r>
            <a:r>
              <a:rPr lang="en-US" altLang="ja-JP" dirty="0" smtClean="0"/>
              <a:t>’ to the instruction block</a:t>
            </a:r>
            <a:r>
              <a:rPr lang="en-US" altLang="ja-JP" baseline="0" dirty="0" smtClean="0"/>
              <a:t> then </a:t>
            </a:r>
            <a:r>
              <a:rPr lang="en-US" altLang="ja-JP" dirty="0" smtClean="0"/>
              <a:t>assign </a:t>
            </a:r>
            <a:r>
              <a:rPr lang="en-US" altLang="ja-JP" dirty="0"/>
              <a:t>an object </a:t>
            </a:r>
            <a:r>
              <a:rPr lang="en-US" altLang="ja-JP" dirty="0" smtClean="0"/>
              <a:t>to it. </a:t>
            </a:r>
            <a:endParaRPr lang="en-US" altLang="ja-JP" dirty="0"/>
          </a:p>
          <a:p>
            <a:endParaRPr lang="en-US" altLang="ja-JP" dirty="0" smtClean="0"/>
          </a:p>
          <a:p>
            <a:r>
              <a:rPr lang="en-US" altLang="ja-JP" dirty="0" smtClean="0"/>
              <a:t>Next, you implement the initialization </a:t>
            </a:r>
            <a:r>
              <a:rPr lang="en-US" altLang="ja-JP" dirty="0"/>
              <a:t>process of the instruction block to </a:t>
            </a:r>
            <a:r>
              <a:rPr lang="en-US" altLang="ja-JP" dirty="0" err="1"/>
              <a:t>init</a:t>
            </a:r>
            <a:r>
              <a:rPr lang="en-US" altLang="ja-JP" dirty="0"/>
              <a:t> property of </a:t>
            </a:r>
            <a:r>
              <a:rPr lang="en-US" altLang="ja-JP" dirty="0" smtClean="0"/>
              <a:t>the </a:t>
            </a:r>
            <a:r>
              <a:rPr lang="en-US" altLang="ja-JP" dirty="0"/>
              <a:t>object. </a:t>
            </a:r>
          </a:p>
          <a:p>
            <a:endParaRPr lang="en-US" altLang="ja-JP" dirty="0"/>
          </a:p>
          <a:p>
            <a:r>
              <a:rPr lang="en-US" altLang="ja-JP" dirty="0"/>
              <a:t>Here, </a:t>
            </a:r>
          </a:p>
          <a:p>
            <a:endParaRPr lang="en-US" altLang="ja-JP" dirty="0"/>
          </a:p>
          <a:p>
            <a:r>
              <a:rPr lang="en-US" altLang="ja-JP" dirty="0"/>
              <a:t>  * (</a:t>
            </a:r>
            <a:r>
              <a:rPr lang="en-US" altLang="ja-JP" dirty="0" err="1"/>
              <a:t>SetColour</a:t>
            </a:r>
            <a:r>
              <a:rPr lang="en-US" altLang="ja-JP" dirty="0"/>
              <a:t>) </a:t>
            </a:r>
            <a:r>
              <a:rPr lang="en-US" altLang="ja-JP" dirty="0" smtClean="0"/>
              <a:t>Blue </a:t>
            </a:r>
            <a:endParaRPr lang="en-US" altLang="ja-JP" dirty="0"/>
          </a:p>
          <a:p>
            <a:r>
              <a:rPr lang="en-US" altLang="ja-JP" dirty="0"/>
              <a:t>  * </a:t>
            </a:r>
            <a:r>
              <a:rPr lang="en-US" altLang="ja-JP" dirty="0" smtClean="0"/>
              <a:t>(</a:t>
            </a:r>
            <a:r>
              <a:rPr lang="en-US" altLang="ja-JP" dirty="0" err="1" smtClean="0"/>
              <a:t>interpolateMsg</a:t>
            </a:r>
            <a:r>
              <a:rPr lang="en-US" altLang="ja-JP" dirty="0" smtClean="0"/>
              <a:t>) The</a:t>
            </a:r>
            <a:r>
              <a:rPr lang="en-US" altLang="ja-JP" baseline="0" dirty="0" smtClean="0"/>
              <a:t> label is “move </a:t>
            </a:r>
            <a:r>
              <a:rPr lang="en-US" altLang="ja-JP" dirty="0" smtClean="0"/>
              <a:t>blah-blah-blah</a:t>
            </a:r>
            <a:r>
              <a:rPr lang="en-US" altLang="ja-JP" baseline="0" dirty="0" smtClean="0"/>
              <a:t> steps”, and t</a:t>
            </a:r>
            <a:r>
              <a:rPr lang="en-US" altLang="ja-JP" dirty="0" smtClean="0"/>
              <a:t>he </a:t>
            </a:r>
            <a:r>
              <a:rPr lang="en-US" altLang="ja-JP" dirty="0"/>
              <a:t>ability to set the instruction block that represents a </a:t>
            </a:r>
            <a:r>
              <a:rPr lang="en-US" altLang="ja-JP" dirty="0" smtClean="0"/>
              <a:t>number which name is STEP</a:t>
            </a:r>
            <a:endParaRPr lang="en-US" altLang="ja-JP" dirty="0"/>
          </a:p>
          <a:p>
            <a:r>
              <a:rPr lang="en-US" altLang="ja-JP" dirty="0"/>
              <a:t>  * </a:t>
            </a:r>
            <a:r>
              <a:rPr lang="en-US" altLang="ja-JP" dirty="0" smtClean="0"/>
              <a:t>(</a:t>
            </a:r>
            <a:r>
              <a:rPr lang="en-US" altLang="ja-JP" dirty="0" err="1" smtClean="0"/>
              <a:t>setInputsInline</a:t>
            </a:r>
            <a:r>
              <a:rPr lang="en-US" altLang="ja-JP" dirty="0" smtClean="0"/>
              <a:t>) Display </a:t>
            </a:r>
            <a:r>
              <a:rPr lang="en-US" altLang="ja-JP" dirty="0"/>
              <a:t>on one horizontal </a:t>
            </a:r>
            <a:r>
              <a:rPr lang="en-US" altLang="ja-JP" dirty="0" smtClean="0"/>
              <a:t>row </a:t>
            </a:r>
            <a:endParaRPr lang="en-US" altLang="ja-JP" dirty="0"/>
          </a:p>
          <a:p>
            <a:r>
              <a:rPr lang="en-US" altLang="ja-JP" dirty="0"/>
              <a:t>  * </a:t>
            </a:r>
            <a:r>
              <a:rPr lang="en-US" altLang="ja-JP" dirty="0" smtClean="0"/>
              <a:t>(</a:t>
            </a:r>
            <a:r>
              <a:rPr lang="en-US" altLang="ja-JP" dirty="0" err="1" smtClean="0"/>
              <a:t>setPreviousStatement</a:t>
            </a:r>
            <a:r>
              <a:rPr lang="en-US" altLang="ja-JP" dirty="0" smtClean="0"/>
              <a:t>) Connectable an other instruction block before</a:t>
            </a:r>
            <a:r>
              <a:rPr lang="en-US" altLang="ja-JP" baseline="0" dirty="0" smtClean="0"/>
              <a:t> this</a:t>
            </a:r>
            <a:endParaRPr lang="en-US" altLang="ja-JP" dirty="0"/>
          </a:p>
          <a:p>
            <a:r>
              <a:rPr lang="en-US" altLang="ja-JP" dirty="0"/>
              <a:t>  * </a:t>
            </a:r>
            <a:r>
              <a:rPr lang="en-US" altLang="ja-JP" dirty="0" smtClean="0"/>
              <a:t>(</a:t>
            </a:r>
            <a:r>
              <a:rPr lang="en-US" altLang="ja-JP" dirty="0" err="1" smtClean="0"/>
              <a:t>setNextStatement</a:t>
            </a:r>
            <a:r>
              <a:rPr lang="en-US" altLang="ja-JP" dirty="0" smtClean="0"/>
              <a:t>) Connectable an other instruction block after</a:t>
            </a:r>
            <a:r>
              <a:rPr lang="en-US" altLang="ja-JP" baseline="0" dirty="0" smtClean="0"/>
              <a:t> this</a:t>
            </a:r>
            <a:endParaRPr lang="en-US" altLang="ja-JP" dirty="0"/>
          </a:p>
          <a:p>
            <a:endParaRPr lang="en-US" altLang="ja-JP" dirty="0"/>
          </a:p>
          <a:p>
            <a:r>
              <a:rPr lang="en-US" altLang="ja-JP" dirty="0" smtClean="0"/>
              <a:t>We have specified the above. </a:t>
            </a:r>
            <a:endParaRPr lang="en-US" altLang="ja-JP" dirty="0"/>
          </a:p>
          <a:p>
            <a:endParaRPr lang="en-US" altLang="ja-JP" dirty="0"/>
          </a:p>
          <a:p>
            <a:r>
              <a:rPr lang="en-US" altLang="ja-JP" dirty="0" smtClean="0"/>
              <a:t>With just of this, you </a:t>
            </a:r>
            <a:r>
              <a:rPr lang="en-US" altLang="ja-JP" dirty="0"/>
              <a:t>can define the instruction block.</a:t>
            </a:r>
            <a:endParaRPr kumimoji="1" lang="en-US" altLang="ja-JP" dirty="0" smtClean="0"/>
          </a:p>
          <a:p>
            <a:endParaRPr lang="en-US" altLang="ja-JP" dirty="0" smtClean="0"/>
          </a:p>
          <a:p>
            <a:endParaRPr lang="en-US" altLang="ja-JP" dirty="0"/>
          </a:p>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order to generate the Ruby code from the instruction block, you can define a method that returns a </a:t>
            </a:r>
            <a:r>
              <a:rPr lang="en-US" altLang="ja-JP" dirty="0" smtClean="0"/>
              <a:t>string which is representing the code of Ruby, and that </a:t>
            </a:r>
            <a:r>
              <a:rPr lang="en-US" altLang="ja-JP" dirty="0"/>
              <a:t>takes an instance of the instruction block </a:t>
            </a:r>
            <a:r>
              <a:rPr lang="en-US" altLang="ja-JP" dirty="0" smtClean="0"/>
              <a:t>which you defined.</a:t>
            </a:r>
          </a:p>
          <a:p>
            <a:endParaRPr lang="en-US" altLang="ja-JP" dirty="0"/>
          </a:p>
          <a:p>
            <a:r>
              <a:rPr lang="en-US" altLang="ja-JP" dirty="0"/>
              <a:t>Here, </a:t>
            </a:r>
          </a:p>
          <a:p>
            <a:endParaRPr lang="en-US" altLang="ja-JP" dirty="0"/>
          </a:p>
          <a:p>
            <a:r>
              <a:rPr lang="en-US" altLang="ja-JP" dirty="0"/>
              <a:t>  * </a:t>
            </a:r>
            <a:r>
              <a:rPr lang="en-US" altLang="ja-JP" dirty="0" smtClean="0"/>
              <a:t>get </a:t>
            </a:r>
            <a:r>
              <a:rPr lang="en-US" altLang="ja-JP" dirty="0"/>
              <a:t>the value of the instruction block that you specified in STEP, </a:t>
            </a:r>
          </a:p>
          <a:p>
            <a:r>
              <a:rPr lang="en-US" altLang="ja-JP" dirty="0"/>
              <a:t>  * </a:t>
            </a:r>
            <a:r>
              <a:rPr lang="en-US" altLang="ja-JP" dirty="0" smtClean="0"/>
              <a:t>make </a:t>
            </a:r>
            <a:r>
              <a:rPr lang="en-US" altLang="ja-JP" dirty="0"/>
              <a:t>the string </a:t>
            </a:r>
            <a:r>
              <a:rPr lang="en-US" altLang="ja-JP" dirty="0" smtClean="0"/>
              <a:t>“move(its </a:t>
            </a:r>
            <a:r>
              <a:rPr lang="en-US" altLang="ja-JP" dirty="0"/>
              <a:t>value</a:t>
            </a:r>
            <a:r>
              <a:rPr lang="en-US" altLang="ja-JP" dirty="0" smtClean="0"/>
              <a:t>)”,</a:t>
            </a:r>
            <a:r>
              <a:rPr lang="en-US" altLang="ja-JP" baseline="0" dirty="0" smtClean="0"/>
              <a:t> and</a:t>
            </a:r>
            <a:r>
              <a:rPr lang="en-US" altLang="ja-JP" dirty="0" smtClean="0"/>
              <a:t> </a:t>
            </a:r>
            <a:r>
              <a:rPr lang="en-US" altLang="ja-JP" dirty="0"/>
              <a:t>return it</a:t>
            </a:r>
            <a:r>
              <a:rPr lang="en-US" altLang="ja-JP" dirty="0" smtClean="0"/>
              <a:t>.</a:t>
            </a:r>
            <a:endParaRPr lang="en-US" altLang="ja-JP" dirty="0"/>
          </a:p>
          <a:p>
            <a:endParaRPr lang="en-US" altLang="ja-JP" dirty="0"/>
          </a:p>
          <a:p>
            <a:r>
              <a:rPr lang="en-US" altLang="ja-JP" dirty="0" smtClean="0"/>
              <a:t>The good news, to put </a:t>
            </a:r>
            <a:r>
              <a:rPr lang="en-US" altLang="ja-JP" dirty="0"/>
              <a:t>parentheses around by operator precedence and adjustment of indentation, framework </a:t>
            </a:r>
            <a:r>
              <a:rPr lang="en-US" altLang="ja-JP" dirty="0" smtClean="0"/>
              <a:t>of </a:t>
            </a:r>
            <a:r>
              <a:rPr lang="en-US" altLang="ja-JP" dirty="0" err="1" smtClean="0"/>
              <a:t>Blockly</a:t>
            </a:r>
            <a:r>
              <a:rPr lang="en-US" altLang="ja-JP" dirty="0" smtClean="0"/>
              <a:t> </a:t>
            </a:r>
            <a:r>
              <a:rPr lang="en-US" altLang="ja-JP" dirty="0"/>
              <a:t>will do. </a:t>
            </a:r>
          </a:p>
          <a:p>
            <a:endParaRPr lang="en-US" altLang="ja-JP" dirty="0"/>
          </a:p>
          <a:p>
            <a:r>
              <a:rPr lang="en-US" altLang="ja-JP" dirty="0" smtClean="0"/>
              <a:t>In</a:t>
            </a:r>
            <a:r>
              <a:rPr lang="en-US" altLang="ja-JP" baseline="0" dirty="0" smtClean="0"/>
              <a:t> Smalruby, </a:t>
            </a:r>
            <a:r>
              <a:rPr lang="en-US" altLang="ja-JP" dirty="0" smtClean="0"/>
              <a:t>The definition of the instruction block, and has realized the code generation of Ruby from the instruction block, are implemented</a:t>
            </a:r>
            <a:r>
              <a:rPr lang="en-US" altLang="ja-JP" baseline="0" dirty="0" smtClean="0"/>
              <a:t> using</a:t>
            </a:r>
            <a:r>
              <a:rPr lang="en-US" altLang="ja-JP" dirty="0" smtClean="0"/>
              <a:t> </a:t>
            </a:r>
            <a:r>
              <a:rPr lang="en-US" altLang="ja-JP" dirty="0"/>
              <a:t>the framework of </a:t>
            </a:r>
            <a:r>
              <a:rPr lang="en-US" altLang="ja-JP" dirty="0" err="1" smtClean="0"/>
              <a:t>Blockly</a:t>
            </a:r>
            <a:r>
              <a:rPr lang="en-US" altLang="ja-JP" dirty="0" smtClean="0"/>
              <a:t>.</a:t>
            </a:r>
            <a:endParaRPr kumimoji="1" lang="en-US" altLang="ja-JP" dirty="0" smtClean="0"/>
          </a:p>
          <a:p>
            <a:endParaRPr lang="en-US" altLang="ja-JP" dirty="0"/>
          </a:p>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It is now possible to programming of Ruby using the instruction block in this. </a:t>
            </a:r>
          </a:p>
          <a:p>
            <a:endParaRPr lang="en-US" altLang="ja-JP" dirty="0"/>
          </a:p>
          <a:p>
            <a:r>
              <a:rPr lang="en-US" altLang="ja-JP" dirty="0"/>
              <a:t>Then, when I got used to the children actually, it was found that interesting. </a:t>
            </a:r>
          </a:p>
          <a:p>
            <a:endParaRPr lang="en-US" altLang="ja-JP" dirty="0" smtClean="0"/>
          </a:p>
          <a:p>
            <a:r>
              <a:rPr lang="en-US" altLang="ja-JP" dirty="0" smtClean="0"/>
              <a:t>Some of kids want to do a full-fledged</a:t>
            </a:r>
            <a:r>
              <a:rPr lang="en-US" altLang="ja-JP" baseline="0" dirty="0" smtClean="0"/>
              <a:t> programming, for example, they want to find a prime number.</a:t>
            </a:r>
          </a:p>
          <a:p>
            <a:endParaRPr lang="en-US" altLang="ja-JP" dirty="0" smtClean="0"/>
          </a:p>
          <a:p>
            <a:r>
              <a:rPr kumimoji="1" lang="en-US" altLang="ja-JP" sz="1200" kern="1200" dirty="0" smtClean="0">
                <a:solidFill>
                  <a:schemeClr val="tx1"/>
                </a:solidFill>
                <a:effectLst/>
                <a:latin typeface="+mn-lt"/>
                <a:ea typeface="+mn-ea"/>
                <a:cs typeface="+mn-cs"/>
              </a:rPr>
              <a:t>They will not be satisfied with programming using the instruction block at an early timing. And, they will want to enter the code directly.</a:t>
            </a:r>
          </a:p>
          <a:p>
            <a:endParaRPr lang="en-US" altLang="ja-JP" dirty="0"/>
          </a:p>
          <a:p>
            <a:endParaRPr lang="en-US" altLang="ja-JP" dirty="0"/>
          </a:p>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From this experience, I was able to be converted to the instruction block from Ruby code in </a:t>
            </a:r>
            <a:r>
              <a:rPr lang="en-US" altLang="ja-JP" dirty="0" smtClean="0"/>
              <a:t>Smalruby. </a:t>
            </a:r>
            <a:r>
              <a:rPr lang="en-US" altLang="ja-JP" dirty="0"/>
              <a:t>This is a distinctive feature of </a:t>
            </a:r>
            <a:r>
              <a:rPr lang="en-US" altLang="ja-JP" dirty="0" smtClean="0"/>
              <a:t>Smalruby </a:t>
            </a:r>
            <a:r>
              <a:rPr lang="en-US" altLang="ja-JP" dirty="0"/>
              <a:t>that have not been implemented much in </a:t>
            </a:r>
            <a:r>
              <a:rPr lang="en-US" altLang="ja-JP" dirty="0" smtClean="0"/>
              <a:t>other Visual </a:t>
            </a:r>
            <a:r>
              <a:rPr lang="en-US" altLang="ja-JP" dirty="0"/>
              <a:t>Programming </a:t>
            </a:r>
            <a:r>
              <a:rPr lang="en-US" altLang="ja-JP" dirty="0" smtClean="0"/>
              <a:t>Editor. </a:t>
            </a:r>
            <a:r>
              <a:rPr lang="ja-JP" altLang="en-US" baseline="0" dirty="0" smtClean="0"/>
              <a:t> </a:t>
            </a:r>
            <a:r>
              <a:rPr lang="en-US" altLang="ja-JP" baseline="0" dirty="0" smtClean="0"/>
              <a:t>&lt;- </a:t>
            </a:r>
            <a:r>
              <a:rPr lang="ja-JP" altLang="en-US" baseline="0" dirty="0" smtClean="0"/>
              <a:t>重要なのでわかったほうがいい。</a:t>
            </a:r>
            <a:endParaRPr lang="en-US" altLang="ja-JP" dirty="0"/>
          </a:p>
          <a:p>
            <a:endParaRPr lang="en-US" altLang="ja-JP" dirty="0"/>
          </a:p>
          <a:p>
            <a:r>
              <a:rPr lang="en-US" altLang="ja-JP" dirty="0"/>
              <a:t>However, </a:t>
            </a:r>
            <a:r>
              <a:rPr lang="en-US" altLang="ja-JP" dirty="0" smtClean="0"/>
              <a:t>the framework of </a:t>
            </a:r>
            <a:r>
              <a:rPr lang="en-US" altLang="ja-JP" dirty="0" err="1" smtClean="0"/>
              <a:t>Blockly</a:t>
            </a:r>
            <a:r>
              <a:rPr lang="en-US" altLang="ja-JP" dirty="0" smtClean="0"/>
              <a:t> for </a:t>
            </a:r>
            <a:r>
              <a:rPr lang="en-US" altLang="ja-JP" dirty="0"/>
              <a:t>converting the instruction block from the source code does not provide, </a:t>
            </a:r>
            <a:r>
              <a:rPr lang="en-US" altLang="ja-JP" dirty="0" smtClean="0"/>
              <a:t>so we need </a:t>
            </a:r>
            <a:r>
              <a:rPr lang="en-US" altLang="ja-JP" dirty="0"/>
              <a:t>to </a:t>
            </a:r>
            <a:r>
              <a:rPr lang="en-US" altLang="ja-JP" dirty="0" smtClean="0"/>
              <a:t>implement it by myself.</a:t>
            </a:r>
            <a:endParaRPr kumimoji="1" lang="en-US" altLang="ja-JP" dirty="0" smtClean="0"/>
          </a:p>
          <a:p>
            <a:endParaRPr lang="en-US" altLang="ja-JP" dirty="0" smtClean="0"/>
          </a:p>
          <a:p>
            <a:endParaRPr lang="en-US" altLang="ja-JP" dirty="0"/>
          </a:p>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it is the turn of Ruby.</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In</a:t>
            </a:r>
            <a:r>
              <a:rPr kumimoji="1" lang="en-US" altLang="ja-JP" sz="1200" kern="1200" baseline="0" dirty="0" smtClean="0">
                <a:solidFill>
                  <a:schemeClr val="tx1"/>
                </a:solidFill>
                <a:effectLst/>
                <a:latin typeface="+mn-lt"/>
                <a:ea typeface="+mn-ea"/>
                <a:cs typeface="+mn-cs"/>
              </a:rPr>
              <a:t> Smalruby:</a:t>
            </a:r>
            <a:endParaRPr lang="en-US" altLang="ja-JP" dirty="0"/>
          </a:p>
          <a:p>
            <a:endParaRPr lang="en-US" altLang="ja-JP" dirty="0"/>
          </a:p>
          <a:p>
            <a:r>
              <a:rPr lang="en-US" altLang="ja-JP" dirty="0"/>
              <a:t>  * </a:t>
            </a:r>
            <a:r>
              <a:rPr lang="en-US" altLang="ja-JP" dirty="0" smtClean="0"/>
              <a:t>Send the source code of Ruby </a:t>
            </a:r>
            <a:r>
              <a:rPr lang="en-US" altLang="ja-JP" dirty="0"/>
              <a:t>to </a:t>
            </a:r>
            <a:r>
              <a:rPr lang="en-US" altLang="ja-JP" dirty="0" smtClean="0"/>
              <a:t>Rails application</a:t>
            </a:r>
            <a:endParaRPr lang="en-US" altLang="ja-JP" dirty="0"/>
          </a:p>
          <a:p>
            <a:r>
              <a:rPr lang="en-US" altLang="ja-JP" dirty="0"/>
              <a:t>  * </a:t>
            </a:r>
            <a:r>
              <a:rPr lang="en-US" altLang="ja-JP" dirty="0" smtClean="0"/>
              <a:t>Analyze </a:t>
            </a:r>
            <a:r>
              <a:rPr lang="en-US" altLang="ja-JP" dirty="0"/>
              <a:t>it </a:t>
            </a:r>
          </a:p>
          <a:p>
            <a:r>
              <a:rPr lang="en-US" altLang="ja-JP" dirty="0"/>
              <a:t>  * </a:t>
            </a:r>
            <a:r>
              <a:rPr lang="en-US" altLang="ja-JP" dirty="0" smtClean="0"/>
              <a:t>Convert </a:t>
            </a:r>
            <a:r>
              <a:rPr lang="en-US" altLang="ja-JP" dirty="0"/>
              <a:t>to XML of expressing the instruction </a:t>
            </a:r>
            <a:r>
              <a:rPr lang="en-US" altLang="ja-JP" dirty="0" smtClean="0"/>
              <a:t>blocks</a:t>
            </a:r>
            <a:endParaRPr lang="en-US" altLang="ja-JP" dirty="0"/>
          </a:p>
          <a:p>
            <a:r>
              <a:rPr lang="en-US" altLang="ja-JP" dirty="0"/>
              <a:t>  * </a:t>
            </a:r>
            <a:r>
              <a:rPr lang="en-US" altLang="ja-JP" dirty="0" smtClean="0"/>
              <a:t>Return the XML to </a:t>
            </a:r>
            <a:r>
              <a:rPr lang="en-US" altLang="ja-JP" dirty="0"/>
              <a:t>the </a:t>
            </a:r>
            <a:r>
              <a:rPr lang="en-US" altLang="ja-JP" dirty="0" smtClean="0"/>
              <a:t>browser</a:t>
            </a:r>
            <a:endParaRPr lang="en-US" altLang="ja-JP" dirty="0"/>
          </a:p>
          <a:p>
            <a:r>
              <a:rPr lang="en-US" altLang="ja-JP" dirty="0"/>
              <a:t>  * </a:t>
            </a:r>
            <a:r>
              <a:rPr lang="en-US" altLang="ja-JP" dirty="0" smtClean="0"/>
              <a:t>Read</a:t>
            </a:r>
            <a:r>
              <a:rPr lang="en-US" altLang="ja-JP" baseline="0" dirty="0" smtClean="0"/>
              <a:t> the XML then d</a:t>
            </a:r>
            <a:r>
              <a:rPr lang="en-US" altLang="ja-JP" dirty="0" smtClean="0"/>
              <a:t>isplay as instruction blocks </a:t>
            </a:r>
            <a:endParaRPr lang="en-US" altLang="ja-JP" dirty="0"/>
          </a:p>
          <a:p>
            <a:endParaRPr lang="en-US" altLang="ja-JP" dirty="0"/>
          </a:p>
          <a:p>
            <a:r>
              <a:rPr kumimoji="1" lang="en-US" altLang="ja-JP" sz="1200" kern="1200" dirty="0" smtClean="0">
                <a:solidFill>
                  <a:schemeClr val="tx1"/>
                </a:solidFill>
                <a:effectLst/>
                <a:latin typeface="+mn-lt"/>
                <a:ea typeface="+mn-ea"/>
                <a:cs typeface="+mn-cs"/>
              </a:rPr>
              <a:t>We have implemented the conversion from</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source code of Ruby to the instruction block in this way.</a:t>
            </a:r>
          </a:p>
          <a:p>
            <a:endParaRPr lang="en-US" altLang="ja-JP" dirty="0"/>
          </a:p>
          <a:p>
            <a:endParaRPr lang="en-US" altLang="ja-JP" dirty="0"/>
          </a:p>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This </a:t>
            </a:r>
            <a:r>
              <a:rPr lang="en-US" altLang="ja-JP" dirty="0"/>
              <a:t>is what "move-walking" on the instruction block. </a:t>
            </a:r>
          </a:p>
          <a:p>
            <a:endParaRPr lang="en-US" altLang="ja-JP" dirty="0"/>
          </a:p>
          <a:p>
            <a:r>
              <a:rPr lang="en-US" altLang="ja-JP" dirty="0"/>
              <a:t>I will not specify a regular expression that indicates the move (value) to the first argument of </a:t>
            </a:r>
            <a:r>
              <a:rPr lang="en-US" altLang="ja-JP" dirty="0" err="1"/>
              <a:t>blocknize</a:t>
            </a:r>
            <a:r>
              <a:rPr lang="en-US" altLang="ja-JP" dirty="0"/>
              <a:t> class method. We analyze the program using this. At an early stage in the development of, and I had thought and ♪ I can be if you use the </a:t>
            </a:r>
            <a:r>
              <a:rPr lang="en-US" altLang="ja-JP" dirty="0" err="1"/>
              <a:t>RubyParser</a:t>
            </a:r>
            <a:r>
              <a:rPr lang="en-US" altLang="ja-JP" dirty="0"/>
              <a:t> and Ripper, but it was found that it may damage the board or was state including a syntax error program is incomplete, and time-consuming to implement. So, now, we have analyzed in the regular expression. </a:t>
            </a:r>
          </a:p>
          <a:p>
            <a:endParaRPr lang="en-US" altLang="ja-JP" dirty="0"/>
          </a:p>
          <a:p>
            <a:r>
              <a:rPr lang="en-US" altLang="ja-JP" dirty="0"/>
              <a:t>In addition, in </a:t>
            </a:r>
            <a:r>
              <a:rPr lang="en-US" altLang="ja-JP" dirty="0" err="1"/>
              <a:t>process_match_data</a:t>
            </a:r>
            <a:r>
              <a:rPr lang="en-US" altLang="ja-JP" dirty="0"/>
              <a:t> class method, is converted into a block move instruction from (10), which in turn contains the analysis results in the context argument. </a:t>
            </a:r>
          </a:p>
          <a:p>
            <a:endParaRPr lang="en-US" altLang="ja-JP" dirty="0"/>
          </a:p>
          <a:p>
            <a:r>
              <a:rPr lang="en-US" altLang="ja-JP" dirty="0"/>
              <a:t>In </a:t>
            </a:r>
            <a:r>
              <a:rPr lang="en-US" altLang="ja-JP" dirty="0" err="1"/>
              <a:t>add_character_method_call_block</a:t>
            </a:r>
            <a:r>
              <a:rPr lang="en-US" altLang="ja-JP" dirty="0"/>
              <a:t> class method, I have been determined by the context that describes the (10) move, which receiver is whether the character. </a:t>
            </a:r>
          </a:p>
          <a:p>
            <a:endParaRPr lang="en-US" altLang="ja-JP" dirty="0"/>
          </a:p>
          <a:p>
            <a:r>
              <a:rPr lang="en-US" altLang="ja-JP" dirty="0"/>
              <a:t>In this way, you can define one by one class corresponding to each API, you have to be able to convert the instruction block from the source code of Ruby. </a:t>
            </a:r>
          </a:p>
          <a:p>
            <a:endParaRPr lang="en-US" altLang="ja-JP" dirty="0"/>
          </a:p>
          <a:p>
            <a:r>
              <a:rPr lang="en-US" altLang="ja-JP" dirty="0" smtClean="0"/>
              <a:t>It </a:t>
            </a:r>
            <a:r>
              <a:rPr lang="en-US" altLang="ja-JP" dirty="0"/>
              <a:t>is very comparatively</a:t>
            </a:r>
            <a:r>
              <a:rPr lang="en-US" altLang="ja-JP" dirty="0" smtClean="0"/>
              <a:t>.</a:t>
            </a:r>
          </a:p>
          <a:p>
            <a:endParaRPr lang="en-US" altLang="ja-JP" dirty="0"/>
          </a:p>
          <a:p>
            <a:endParaRPr lang="en-US" altLang="ja-JP" dirty="0"/>
          </a:p>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still in </a:t>
            </a:r>
            <a:r>
              <a:rPr lang="en-US" altLang="ja-JP" dirty="0" smtClean="0"/>
              <a:t>Smalruby, </a:t>
            </a:r>
            <a:r>
              <a:rPr lang="en-US" altLang="ja-JP" dirty="0"/>
              <a:t>so that we can stick to that it can be converted to each other instruction block with the source code of Ruby. </a:t>
            </a:r>
          </a:p>
          <a:p>
            <a:endParaRPr lang="en-US" altLang="ja-JP" dirty="0"/>
          </a:p>
          <a:p>
            <a:r>
              <a:rPr lang="en-US" altLang="ja-JP" dirty="0"/>
              <a:t>The trend of programming education are raised now, programming is a tool only, it is intended that the foster logical thinking and creativity are many, but we put more emphasis on teaching the programming itself we would like.</a:t>
            </a:r>
            <a:endParaRPr kumimoji="1" lang="en-US" altLang="ja-JP" dirty="0" smtClean="0"/>
          </a:p>
          <a:p>
            <a:endParaRPr lang="en-US" altLang="ja-JP" dirty="0"/>
          </a:p>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Once </a:t>
            </a:r>
            <a:r>
              <a:rPr lang="en-US" altLang="ja-JP" dirty="0"/>
              <a:t>you have learned the basics of the program at the instruction block, I want to now be able to create the program by typing the source code of Ruby directly at the earliest possible timing. And, I believe you will find your favorite editor of his own, programming like we want you to become a favorite programmer.</a:t>
            </a:r>
            <a:endParaRPr kumimoji="1" lang="en-US" altLang="ja-JP" dirty="0" smtClean="0"/>
          </a:p>
          <a:p>
            <a:endParaRPr lang="en-US" altLang="ja-JP" dirty="0"/>
          </a:p>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Is a </a:t>
            </a:r>
            <a:r>
              <a:rPr lang="en-US" altLang="ja-JP" dirty="0" smtClean="0"/>
              <a:t>conclusion. </a:t>
            </a:r>
            <a:endParaRPr lang="en-US" altLang="ja-JP" dirty="0"/>
          </a:p>
          <a:p>
            <a:endParaRPr lang="en-US" altLang="ja-JP" dirty="0"/>
          </a:p>
          <a:p>
            <a:r>
              <a:rPr lang="en-US" altLang="ja-JP" dirty="0"/>
              <a:t>In this presentation, </a:t>
            </a:r>
          </a:p>
          <a:p>
            <a:endParaRPr lang="en-US" altLang="ja-JP" dirty="0"/>
          </a:p>
          <a:p>
            <a:r>
              <a:rPr lang="en-US" altLang="ja-JP" dirty="0"/>
              <a:t>  * Introduction of the Ruby </a:t>
            </a:r>
            <a:r>
              <a:rPr lang="en-US" altLang="ja-JP" dirty="0" smtClean="0"/>
              <a:t>Programming Shounendan </a:t>
            </a:r>
            <a:endParaRPr lang="en-US" altLang="ja-JP" dirty="0"/>
          </a:p>
          <a:p>
            <a:r>
              <a:rPr lang="en-US" altLang="ja-JP" dirty="0"/>
              <a:t>  * The current state of programming education </a:t>
            </a:r>
          </a:p>
          <a:p>
            <a:r>
              <a:rPr lang="en-US" altLang="ja-JP" dirty="0"/>
              <a:t>  * </a:t>
            </a:r>
            <a:r>
              <a:rPr lang="en-US" altLang="ja-JP" dirty="0" smtClean="0"/>
              <a:t>Smalruby </a:t>
            </a:r>
            <a:endParaRPr lang="en-US" altLang="ja-JP" dirty="0"/>
          </a:p>
          <a:p>
            <a:endParaRPr lang="en-US" altLang="ja-JP" dirty="0"/>
          </a:p>
          <a:p>
            <a:r>
              <a:rPr lang="en-US" altLang="ja-JP" dirty="0"/>
              <a:t>I explained</a:t>
            </a:r>
            <a:r>
              <a:rPr lang="en-US" altLang="ja-JP" dirty="0" smtClean="0"/>
              <a:t>.</a:t>
            </a:r>
          </a:p>
          <a:p>
            <a:endParaRPr lang="en-US" altLang="ja-JP" dirty="0"/>
          </a:p>
          <a:p>
            <a:endParaRPr lang="en-US" altLang="ja-JP" dirty="0"/>
          </a:p>
          <a:p>
            <a:r>
              <a:rPr kumimoji="1" lang="ja-JP" altLang="en-US" dirty="0" smtClean="0"/>
              <a:t>まとめです。</a:t>
            </a:r>
            <a:endParaRPr kumimoji="1" lang="en-US" altLang="ja-JP" dirty="0" smtClean="0"/>
          </a:p>
          <a:p>
            <a:endParaRPr kumimoji="1" lang="en-US" altLang="ja-JP" dirty="0" smtClean="0"/>
          </a:p>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a:t>
            </a:r>
            <a:r>
              <a:rPr lang="en-US" altLang="ja-JP" dirty="0" err="1"/>
              <a:t>NaCl</a:t>
            </a:r>
            <a:r>
              <a:rPr lang="en-US" altLang="ja-JP" dirty="0"/>
              <a:t>, is located in </a:t>
            </a:r>
            <a:r>
              <a:rPr lang="en-US" altLang="ja-JP" dirty="0" smtClean="0"/>
              <a:t>Matsue-city, </a:t>
            </a:r>
            <a:r>
              <a:rPr lang="en-US" altLang="ja-JP" dirty="0"/>
              <a:t>Shimane Prefecture of Japan</a:t>
            </a:r>
            <a:r>
              <a:rPr lang="en-US" altLang="ja-JP" dirty="0" smtClean="0"/>
              <a:t>.</a:t>
            </a:r>
          </a:p>
          <a:p>
            <a:r>
              <a:rPr lang="en-US" altLang="ja-JP" dirty="0" smtClean="0"/>
              <a:t>Matsue is a city </a:t>
            </a:r>
            <a:r>
              <a:rPr lang="en-US" altLang="ja-JP" dirty="0"/>
              <a:t>of about 200,000 </a:t>
            </a:r>
            <a:r>
              <a:rPr lang="en-US" altLang="ja-JP" dirty="0" smtClean="0"/>
              <a:t>people near Hiroshima. </a:t>
            </a:r>
            <a:endParaRPr lang="en-US" altLang="ja-JP" dirty="0"/>
          </a:p>
          <a:p>
            <a:r>
              <a:rPr lang="en-US" altLang="ja-JP" dirty="0" smtClean="0"/>
              <a:t>Also,</a:t>
            </a:r>
            <a:r>
              <a:rPr lang="en-US" altLang="ja-JP" baseline="0" dirty="0" smtClean="0"/>
              <a:t> it is an old castle town surrounded by beautiful nature, such as rivers, mountains and beaches. We also like to enjoy traditional culture like festivals, cherry blossom parties, and fireworks.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a:t>
            </a:r>
            <a:r>
              <a:rPr lang="en-US" altLang="ja-JP" dirty="0"/>
              <a:t>is developing by myself. </a:t>
            </a:r>
          </a:p>
          <a:p>
            <a:r>
              <a:rPr lang="en-US" altLang="ja-JP" dirty="0"/>
              <a:t>If you are interested, </a:t>
            </a:r>
            <a:r>
              <a:rPr lang="en-US" altLang="ja-JP" dirty="0" smtClean="0"/>
              <a:t>please implement some features then make </a:t>
            </a:r>
            <a:r>
              <a:rPr lang="en-US" altLang="ja-JP" dirty="0" smtClean="0"/>
              <a:t>a Pull </a:t>
            </a:r>
            <a:r>
              <a:rPr lang="en-US" altLang="ja-JP" dirty="0" smtClean="0"/>
              <a:t>Request.</a:t>
            </a:r>
            <a:endParaRPr lang="en-US" altLang="ja-JP" dirty="0"/>
          </a:p>
          <a:p>
            <a:endParaRPr lang="en-US" altLang="ja-JP" dirty="0"/>
          </a:p>
          <a:p>
            <a:r>
              <a:rPr lang="en-US" altLang="ja-JP" dirty="0"/>
              <a:t>Also, anybody that would like to hold a workshop for </a:t>
            </a:r>
            <a:r>
              <a:rPr lang="en-US" altLang="ja-JP" dirty="0" smtClean="0"/>
              <a:t>kids </a:t>
            </a:r>
            <a:r>
              <a:rPr lang="en-US" altLang="ja-JP" dirty="0"/>
              <a:t>using </a:t>
            </a:r>
            <a:r>
              <a:rPr lang="en-US" altLang="ja-JP" dirty="0" smtClean="0"/>
              <a:t>Smalruby </a:t>
            </a:r>
            <a:r>
              <a:rPr lang="en-US" altLang="ja-JP" dirty="0" smtClean="0"/>
              <a:t>is welcome</a:t>
            </a:r>
            <a:r>
              <a:rPr lang="en-US" altLang="ja-JP" dirty="0"/>
              <a:t>. </a:t>
            </a:r>
          </a:p>
          <a:p>
            <a:endParaRPr lang="en-US" altLang="ja-JP" dirty="0"/>
          </a:p>
          <a:p>
            <a:r>
              <a:rPr lang="en-US" altLang="ja-JP" dirty="0" smtClean="0"/>
              <a:t>If</a:t>
            </a:r>
            <a:r>
              <a:rPr lang="en-US" altLang="ja-JP" baseline="0" dirty="0" smtClean="0"/>
              <a:t> you need information about how to carry out programming workshops, or if you need teaching materials including textbooks, please feel free to contact me.</a:t>
            </a:r>
            <a:endParaRPr lang="en-US" altLang="ja-JP" dirty="0" smtClean="0"/>
          </a:p>
          <a:p>
            <a:endParaRPr lang="en-US" altLang="ja-JP" dirty="0" smtClean="0"/>
          </a:p>
          <a:p>
            <a:endParaRPr lang="en-US" altLang="ja-JP" dirty="0"/>
          </a:p>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&lt;</a:t>
            </a:r>
            <a:r>
              <a:rPr lang="en-US" altLang="ja-JP" dirty="0" err="1" smtClean="0"/>
              <a:t>WIP</a:t>
            </a:r>
            <a:r>
              <a:rPr lang="en-US" altLang="ja-JP" dirty="0" smtClean="0"/>
              <a:t>&gt;</a:t>
            </a:r>
          </a:p>
          <a:p>
            <a:r>
              <a:rPr lang="en-US" altLang="ja-JP" dirty="0" smtClean="0"/>
              <a:t>I </a:t>
            </a:r>
            <a:r>
              <a:rPr lang="en-US" altLang="ja-JP" dirty="0"/>
              <a:t>believe that that you fix yourself a tool to use in their own lives, and also can be, it is possible to create your own tool to solve the problem when it is faced with a new problem is very important. I think or not you are interested sympathy to everyone who values ​​such are involved in open source software. </a:t>
            </a:r>
          </a:p>
          <a:p>
            <a:endParaRPr lang="en-US" altLang="ja-JP" dirty="0"/>
          </a:p>
          <a:p>
            <a:r>
              <a:rPr lang="en-US" altLang="ja-JP" dirty="0"/>
              <a:t>Ruby is so powerful tool generic to solve the problem, we will be working on activities desire to want bestowed upon children the tool of this best. </a:t>
            </a:r>
          </a:p>
          <a:p>
            <a:endParaRPr lang="en-US" altLang="ja-JP" dirty="0"/>
          </a:p>
          <a:p>
            <a:r>
              <a:rPr lang="en-US" altLang="ja-JP" dirty="0"/>
              <a:t>Today, thank you very much</a:t>
            </a:r>
            <a:r>
              <a:rPr lang="en-US" altLang="ja-JP" dirty="0" smtClean="0"/>
              <a:t>.</a:t>
            </a:r>
            <a:endParaRPr lang="en-US" altLang="ja-JP" dirty="0"/>
          </a:p>
          <a:p>
            <a:endParaRPr kumimoji="1" lang="en-US" altLang="ja-JP" dirty="0" smtClean="0"/>
          </a:p>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This concludes </a:t>
            </a:r>
            <a:r>
              <a:rPr lang="en-US" altLang="ja-JP" dirty="0" smtClean="0"/>
              <a:t>my</a:t>
            </a:r>
            <a:r>
              <a:rPr lang="en-US" altLang="ja-JP" baseline="0" dirty="0" smtClean="0"/>
              <a:t> presentation</a:t>
            </a:r>
            <a:r>
              <a:rPr lang="en-US" altLang="ja-JP" dirty="0" smtClean="0"/>
              <a:t>. Do you have any questions?</a:t>
            </a:r>
          </a:p>
          <a:p>
            <a:endParaRPr kumimoji="1" lang="en-US" altLang="ja-JP" dirty="0" smtClean="0"/>
          </a:p>
          <a:p>
            <a:endParaRPr lang="en-US" altLang="ja-JP" dirty="0"/>
          </a:p>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Okay, I finished.  Thank you.</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err="1" smtClean="0"/>
              <a:t>NaCl’s</a:t>
            </a:r>
            <a:r>
              <a:rPr lang="en-US" altLang="ja-JP" dirty="0" smtClean="0"/>
              <a:t> core business is system integration.</a:t>
            </a:r>
            <a:r>
              <a:rPr lang="en-US" altLang="ja-JP" dirty="0"/>
              <a:t/>
            </a:r>
            <a:br>
              <a:rPr lang="en-US" altLang="ja-JP" dirty="0"/>
            </a:br>
            <a:r>
              <a:rPr lang="en-US" altLang="ja-JP" dirty="0"/>
              <a:t>There are </a:t>
            </a:r>
            <a:r>
              <a:rPr lang="en-US" altLang="ja-JP" dirty="0" smtClean="0"/>
              <a:t>about 60 employees.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45593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About </a:t>
            </a:r>
            <a:r>
              <a:rPr lang="en-US" altLang="ja-JP" dirty="0" smtClean="0"/>
              <a:t>half of the employees </a:t>
            </a:r>
            <a:r>
              <a:rPr lang="en-US" altLang="ja-JP" dirty="0" smtClean="0"/>
              <a:t>are using Ruby to develop software.</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Including </a:t>
            </a:r>
            <a:r>
              <a:rPr lang="en-US" altLang="ja-JP" dirty="0" err="1" smtClean="0"/>
              <a:t>Matz</a:t>
            </a:r>
            <a:r>
              <a:rPr lang="en-US" altLang="ja-JP" dirty="0" smtClean="0"/>
              <a:t>, there are six </a:t>
            </a:r>
            <a:r>
              <a:rPr lang="en-US" altLang="ja-JP" dirty="0" err="1" smtClean="0"/>
              <a:t>CRuby</a:t>
            </a:r>
            <a:r>
              <a:rPr lang="en-US" altLang="ja-JP" smtClean="0"/>
              <a:t> committers at </a:t>
            </a:r>
            <a:r>
              <a:rPr lang="en-US" altLang="ja-JP" dirty="0" err="1"/>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Please visit </a:t>
            </a:r>
            <a:r>
              <a:rPr kumimoji="1" lang="en-US" altLang="ja-JP" dirty="0" err="1" smtClean="0"/>
              <a:t>NaCl</a:t>
            </a:r>
            <a:r>
              <a:rPr kumimoji="1" lang="en-US" altLang="ja-JP" dirty="0" smtClean="0"/>
              <a:t> in our</a:t>
            </a:r>
            <a:r>
              <a:rPr kumimoji="1" lang="en-US" altLang="ja-JP" baseline="0" dirty="0" smtClean="0"/>
              <a:t> idyllic provincial city, Matsue, if you are interested.</a:t>
            </a:r>
            <a:endParaRPr kumimoji="1" lang="ja-JP" altLang="en-US" dirty="0" smtClean="0"/>
          </a:p>
          <a:p>
            <a:endParaRPr lang="en-US" altLang="ja-JP" dirty="0"/>
          </a:p>
          <a:p>
            <a:r>
              <a:rPr lang="en-US" altLang="ja-JP" dirty="0"/>
              <a:t>Okay, So </a:t>
            </a:r>
            <a:r>
              <a:rPr lang="en-US" altLang="ja-JP" dirty="0" smtClean="0"/>
              <a:t>I’ll </a:t>
            </a:r>
            <a:r>
              <a:rPr lang="en-US" altLang="ja-JP" dirty="0"/>
              <a:t>return to the main topic</a:t>
            </a:r>
            <a:r>
              <a:rPr lang="en-US" altLang="ja-JP" dirty="0" smtClean="0"/>
              <a:t>.</a:t>
            </a:r>
            <a:endParaRPr lang="ja-JP" altLang="en-US" dirty="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this presentation, I will </a:t>
            </a:r>
            <a:r>
              <a:rPr lang="en-US" altLang="ja-JP" dirty="0" smtClean="0"/>
              <a:t>discuss our </a:t>
            </a:r>
            <a:r>
              <a:rPr lang="en-US" altLang="ja-JP" dirty="0"/>
              <a:t>activities </a:t>
            </a:r>
            <a:r>
              <a:rPr lang="en-US" altLang="ja-JP" dirty="0" smtClean="0"/>
              <a:t>with the Ruby </a:t>
            </a:r>
            <a:r>
              <a:rPr lang="en-US" altLang="ja-JP" dirty="0"/>
              <a:t>P</a:t>
            </a:r>
            <a:r>
              <a:rPr lang="en-US" altLang="ja-JP" dirty="0" smtClean="0"/>
              <a:t>rogramming Shounendan, especially Smalruby </a:t>
            </a:r>
            <a:r>
              <a:rPr lang="en-US" altLang="ja-JP" dirty="0"/>
              <a:t>which is </a:t>
            </a:r>
            <a:r>
              <a:rPr lang="en-US" altLang="ja-JP" dirty="0" smtClean="0"/>
              <a:t>a </a:t>
            </a:r>
            <a:r>
              <a:rPr lang="en-US" altLang="ja-JP" dirty="0"/>
              <a:t>key </a:t>
            </a:r>
            <a:r>
              <a:rPr lang="en-US" altLang="ja-JP" dirty="0" smtClean="0"/>
              <a:t>part</a:t>
            </a:r>
            <a:r>
              <a:rPr lang="en-US" altLang="ja-JP" baseline="0" dirty="0" smtClean="0"/>
              <a:t> of</a:t>
            </a:r>
            <a:r>
              <a:rPr lang="en-US" altLang="ja-JP" dirty="0" smtClean="0"/>
              <a:t> </a:t>
            </a:r>
            <a:r>
              <a:rPr lang="en-US" altLang="ja-JP" dirty="0"/>
              <a:t>it</a:t>
            </a:r>
            <a:r>
              <a:rPr lang="en-US" altLang="ja-JP" dirty="0" smtClean="0"/>
              <a:t>.</a:t>
            </a:r>
          </a:p>
          <a:p>
            <a:endParaRPr lang="en-US" altLang="ja-JP" dirty="0"/>
          </a:p>
          <a:p>
            <a:r>
              <a:rPr lang="ja-JP" altLang="en-US" dirty="0" smtClean="0"/>
              <a:t>この</a:t>
            </a:r>
            <a:r>
              <a:rPr lang="ja-JP" altLang="en-US" dirty="0"/>
              <a:t>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endParaRPr lang="en-US" altLang="ja-JP" sz="4800" dirty="0" smtClean="0">
              <a:solidFill>
                <a:srgbClr val="FF6432"/>
              </a:solidFill>
            </a:endParaRP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events for kids</a:t>
            </a:r>
          </a:p>
          <a:p>
            <a:r>
              <a:rPr lang="en-US" altLang="ja-JP" sz="5400" dirty="0" smtClean="0"/>
              <a:t>and parents</a:t>
            </a:r>
          </a:p>
          <a:p>
            <a:endParaRPr lang="en-US" altLang="ja-JP" sz="5400" dirty="0" smtClean="0"/>
          </a:p>
          <a:p>
            <a:pPr algn="r"/>
            <a:r>
              <a:rPr lang="en-US" altLang="ja-JP" sz="5400" dirty="0" smtClean="0"/>
              <a:t>Introducing Ruby,</a:t>
            </a:r>
          </a:p>
          <a:p>
            <a:pPr algn="r"/>
            <a:r>
              <a:rPr lang="en-US" altLang="ja-JP" sz="5400" dirty="0"/>
              <a:t>o</a:t>
            </a:r>
            <a:r>
              <a:rPr lang="en-US" altLang="ja-JP" sz="5400" dirty="0" smtClean="0"/>
              <a:t>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663089"/>
          </a:xfrm>
          <a:prstGeom prst="rect">
            <a:avLst/>
          </a:prstGeom>
          <a:noFill/>
        </p:spPr>
        <p:txBody>
          <a:bodyPr wrap="square" rtlCol="0">
            <a:spAutoFit/>
          </a:bodyPr>
          <a:lstStyle/>
          <a:p>
            <a:r>
              <a:rPr lang="en-US" altLang="ja-JP" sz="6000" dirty="0" err="1" smtClean="0">
                <a:solidFill>
                  <a:srgbClr val="FF6633"/>
                </a:solidFill>
              </a:rPr>
              <a:t>C</a:t>
            </a:r>
            <a:r>
              <a:rPr lang="en-US" altLang="ja-JP" sz="6000" dirty="0" err="1" smtClean="0"/>
              <a:t>oderDojo</a:t>
            </a:r>
            <a:r>
              <a:rPr lang="en-US" altLang="ja-JP" sz="6000" dirty="0" smtClean="0"/>
              <a:t> Matsue</a:t>
            </a:r>
          </a:p>
          <a:p>
            <a:r>
              <a:rPr lang="en-US" altLang="ja-JP" sz="3200" dirty="0" smtClean="0">
                <a:solidFill>
                  <a:schemeClr val="tx1">
                    <a:lumMod val="50000"/>
                    <a:lumOff val="50000"/>
                  </a:schemeClr>
                </a:solidFill>
              </a:rPr>
              <a:t>https://</a:t>
            </a:r>
            <a:r>
              <a:rPr lang="en-US" altLang="ja-JP" sz="3200" dirty="0" err="1" smtClean="0">
                <a:solidFill>
                  <a:schemeClr val="tx1">
                    <a:lumMod val="50000"/>
                    <a:lumOff val="50000"/>
                  </a:schemeClr>
                </a:solidFill>
              </a:rPr>
              <a:t>coderdojo.com</a:t>
            </a:r>
            <a:endParaRPr lang="en-US" altLang="ja-JP" sz="3600" dirty="0">
              <a:solidFill>
                <a:schemeClr val="tx1">
                  <a:lumMod val="50000"/>
                  <a:lumOff val="50000"/>
                </a:schemeClr>
              </a:solidFill>
            </a:endParaRPr>
          </a:p>
          <a:p>
            <a:endParaRPr lang="en-US" altLang="ja-JP" sz="5400" dirty="0" smtClean="0"/>
          </a:p>
          <a:p>
            <a:pPr algn="r"/>
            <a:r>
              <a:rPr lang="en-US" altLang="ja-JP" sz="5400" dirty="0" smtClean="0">
                <a:ln w="34925">
                  <a:noFill/>
                </a:ln>
              </a:rPr>
              <a:t>Free </a:t>
            </a:r>
            <a:r>
              <a:rPr lang="en-US" altLang="ja-JP" sz="5400" dirty="0" smtClean="0">
                <a:ln w="34925">
                  <a:noFill/>
                </a:ln>
                <a:solidFill>
                  <a:srgbClr val="FF6432"/>
                </a:solidFill>
              </a:rPr>
              <a:t>Ruby</a:t>
            </a:r>
            <a:r>
              <a:rPr lang="en-US" altLang="ja-JP" sz="5400" dirty="0" smtClean="0">
                <a:ln w="34925">
                  <a:noFill/>
                </a:ln>
              </a:rPr>
              <a:t> computer </a:t>
            </a:r>
            <a:r>
              <a:rPr lang="en-US" altLang="ja-JP" sz="5400" dirty="0">
                <a:ln w="34925">
                  <a:noFill/>
                </a:ln>
              </a:rPr>
              <a:t>programming </a:t>
            </a:r>
            <a:r>
              <a:rPr lang="en-US" altLang="ja-JP" sz="5400" dirty="0" smtClean="0">
                <a:ln w="34925">
                  <a:noFill/>
                </a:ln>
              </a:rPr>
              <a:t>club </a:t>
            </a:r>
            <a:r>
              <a:rPr lang="en-US" altLang="ja-JP" sz="5400" dirty="0">
                <a:ln w="34925">
                  <a:noFill/>
                </a:ln>
              </a:rPr>
              <a:t>for </a:t>
            </a:r>
            <a:r>
              <a:rPr lang="en-US" altLang="ja-JP" sz="5400" dirty="0" smtClean="0">
                <a:ln w="34925">
                  <a:noFill/>
                </a:ln>
              </a:rPr>
              <a:t>Kids,</a:t>
            </a:r>
            <a:endParaRPr lang="en-US" altLang="ja-JP" sz="6000" dirty="0" smtClean="0">
              <a:ln w="34925">
                <a:noFill/>
              </a:ln>
            </a:endParaRPr>
          </a:p>
          <a:p>
            <a:pPr algn="r"/>
            <a:r>
              <a:rPr lang="en-US" altLang="ja-JP" sz="5400" dirty="0">
                <a:ln w="34925">
                  <a:noFill/>
                </a:ln>
              </a:rPr>
              <a:t>o</a:t>
            </a:r>
            <a:r>
              <a:rPr lang="en-US" altLang="ja-JP" sz="5400" dirty="0" smtClean="0">
                <a:ln w="34925">
                  <a:noFill/>
                </a:ln>
              </a:rPr>
              <a:t>nce a mont</a:t>
            </a:r>
            <a:r>
              <a:rPr lang="en-US" altLang="ja-JP" sz="5400" dirty="0" smtClean="0">
                <a:ln w="34925">
                  <a:noFill/>
                </a:ln>
                <a:solidFill>
                  <a:srgbClr val="FF6633"/>
                </a:solidFill>
              </a:rPr>
              <a:t>h</a:t>
            </a:r>
            <a:endParaRPr lang="en-US" altLang="ja-JP" sz="3200" b="1" dirty="0" smtClean="0">
              <a:ln w="34925">
                <a:noFill/>
              </a:ln>
              <a:solidFill>
                <a:srgbClr val="FF6633"/>
              </a:solidFill>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569660"/>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323439"/>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411614"/>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5621210" y="2687169"/>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7012127" y="2216910"/>
            <a:ext cx="1665000" cy="461665"/>
          </a:xfrm>
          <a:prstGeom prst="rect">
            <a:avLst/>
          </a:prstGeom>
          <a:noFill/>
        </p:spPr>
        <p:txBody>
          <a:bodyPr wrap="square" rtlCol="0">
            <a:spAutoFit/>
          </a:bodyPr>
          <a:lstStyle/>
          <a:p>
            <a:r>
              <a:rPr lang="en-US" altLang="ja-JP" sz="2400" b="1" dirty="0" smtClean="0"/>
              <a:t>Contest</a:t>
            </a: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2677656"/>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447426"/>
            <a:ext cx="7424738" cy="1537520"/>
            <a:chOff x="747712" y="3924000"/>
            <a:chExt cx="7424738" cy="1537520"/>
          </a:xfrm>
        </p:grpSpPr>
        <p:sp>
          <p:nvSpPr>
            <p:cNvPr id="11" name="テキスト ボックス 10"/>
            <p:cNvSpPr txBox="1"/>
            <p:nvPr/>
          </p:nvSpPr>
          <p:spPr>
            <a:xfrm>
              <a:off x="747712" y="3924000"/>
              <a:ext cx="7424738" cy="1384995"/>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grpSp>
        <p:nvGrpSpPr>
          <p:cNvPr id="13" name="グループ化 12"/>
          <p:cNvGrpSpPr/>
          <p:nvPr/>
        </p:nvGrpSpPr>
        <p:grpSpPr>
          <a:xfrm>
            <a:off x="747713" y="775303"/>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00" y="4122774"/>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4083332"/>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4096220"/>
            <a:ext cx="1248405" cy="832270"/>
          </a:xfrm>
          <a:prstGeom prst="rect">
            <a:avLst/>
          </a:prstGeom>
        </p:spPr>
      </p:pic>
      <p:sp>
        <p:nvSpPr>
          <p:cNvPr id="17" name="テキスト ボックス 16"/>
          <p:cNvSpPr txBox="1"/>
          <p:nvPr/>
        </p:nvSpPr>
        <p:spPr>
          <a:xfrm>
            <a:off x="5625289" y="4300586"/>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p:txBody>
      </p:sp>
      <p:sp>
        <p:nvSpPr>
          <p:cNvPr id="3" name="円/楕円 2"/>
          <p:cNvSpPr/>
          <p:nvPr/>
        </p:nvSpPr>
        <p:spPr>
          <a:xfrm>
            <a:off x="2952581" y="1947032"/>
            <a:ext cx="3015000" cy="3015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en-US" altLang="ja-JP" sz="2800" b="1" dirty="0" err="1" smtClean="0">
                <a:solidFill>
                  <a:schemeClr val="tx1">
                    <a:lumMod val="50000"/>
                    <a:lumOff val="50000"/>
                  </a:schemeClr>
                </a:solidFill>
              </a:rPr>
              <a:t>Jounior</a:t>
            </a:r>
            <a:r>
              <a:rPr lang="en-US" altLang="ja-JP" sz="2800" b="1" dirty="0" smtClean="0">
                <a:solidFill>
                  <a:schemeClr val="tx1">
                    <a:lumMod val="50000"/>
                    <a:lumOff val="50000"/>
                  </a:schemeClr>
                </a:solidFill>
              </a:rPr>
              <a:t> high school</a:t>
            </a:r>
            <a:r>
              <a:rPr lang="ja-JP" altLang="en-US" sz="2800" b="1" dirty="0" smtClean="0">
                <a:solidFill>
                  <a:schemeClr val="tx1">
                    <a:lumMod val="50000"/>
                    <a:lumOff val="50000"/>
                  </a:schemeClr>
                </a:solidFill>
              </a:rPr>
              <a:t> </a:t>
            </a:r>
            <a:r>
              <a:rPr lang="en-US" altLang="ja-JP" sz="2800" b="1" dirty="0" smtClean="0">
                <a:solidFill>
                  <a:schemeClr val="tx1">
                    <a:lumMod val="50000"/>
                    <a:lumOff val="50000"/>
                  </a:schemeClr>
                </a:solidFill>
              </a:rPr>
              <a:t>/ Since 2012</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grpSp>
        <p:nvGrpSpPr>
          <p:cNvPr id="5" name="グループ化 4"/>
          <p:cNvGrpSpPr/>
          <p:nvPr/>
        </p:nvGrpSpPr>
        <p:grpSpPr>
          <a:xfrm>
            <a:off x="747713" y="694048"/>
            <a:ext cx="1002907" cy="1002907"/>
            <a:chOff x="5246999" y="4503659"/>
            <a:chExt cx="2025000" cy="2025000"/>
          </a:xfrm>
        </p:grpSpPr>
        <p:sp>
          <p:nvSpPr>
            <p:cNvPr id="3" name="正方形/長方形 2"/>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6139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1869694"/>
            <a:ext cx="7424737" cy="3662541"/>
          </a:xfrm>
          <a:prstGeom prst="rect">
            <a:avLst/>
          </a:prstGeom>
          <a:noFill/>
          <a:ln w="57150">
            <a:solidFill>
              <a:schemeClr val="tx1"/>
            </a:solidFill>
          </a:ln>
        </p:spPr>
        <p:txBody>
          <a:bodyPr wrap="square" rtlCol="0">
            <a:spAutoFit/>
          </a:bodyPr>
          <a:lstStyle/>
          <a:p>
            <a:r>
              <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Matsue city</a:t>
            </a:r>
          </a:p>
          <a:p>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classes in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whole municipal </a:t>
            </a:r>
            <a:r>
              <a:rPr lang="en-US" altLang="ja-JP"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junior high </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school</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By 09.04.2014/local news paper(Sanin Chuo </a:t>
            </a:r>
            <a:r>
              <a:rPr lang="en-US" altLang="ja-JP" sz="20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Shinpou</a:t>
            </a:r>
            <a:r>
              <a:rPr lang="en-US" altLang="ja-JP"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grpSp>
        <p:nvGrpSpPr>
          <p:cNvPr id="10" name="グループ化 9"/>
          <p:cNvGrpSpPr/>
          <p:nvPr/>
        </p:nvGrpSpPr>
        <p:grpSpPr>
          <a:xfrm>
            <a:off x="747713" y="694048"/>
            <a:ext cx="1002907" cy="1002907"/>
            <a:chOff x="5246999" y="4503659"/>
            <a:chExt cx="2025000" cy="2025000"/>
          </a:xfrm>
        </p:grpSpPr>
        <p:sp>
          <p:nvSpPr>
            <p:cNvPr id="11" name="正方形/長方形 10"/>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57000" y="504000"/>
            <a:ext cx="7515450" cy="3970318"/>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smtClean="0"/>
              <a:t>A </a:t>
            </a:r>
            <a:r>
              <a:rPr lang="en-US" altLang="ja-JP" sz="2400" b="1" dirty="0"/>
              <a:t>leader of the Ruby </a:t>
            </a:r>
            <a:r>
              <a:rPr lang="en-US" altLang="ja-JP" sz="2400" b="1" dirty="0" smtClean="0"/>
              <a:t>Programming Shounendan </a:t>
            </a:r>
            <a:r>
              <a:rPr lang="en-US" altLang="ja-JP" sz="2400" b="1" dirty="0" err="1" smtClean="0"/>
              <a:t>CRuby</a:t>
            </a:r>
            <a:r>
              <a:rPr lang="en-US" altLang="ja-JP" sz="2400" b="1" dirty="0" smtClean="0"/>
              <a:t> </a:t>
            </a:r>
            <a:r>
              <a:rPr lang="en-US" altLang="ja-JP" sz="2400" b="1" dirty="0" err="1" smtClean="0"/>
              <a:t>commiter</a:t>
            </a:r>
            <a:r>
              <a:rPr lang="en-US" altLang="ja-JP" sz="2400" b="1" dirty="0" smtClean="0"/>
              <a:t> (</a:t>
            </a:r>
            <a:r>
              <a:rPr lang="en-US" altLang="ja-JP" sz="2400" b="1" dirty="0" err="1" smtClean="0"/>
              <a:t>Readline</a:t>
            </a:r>
            <a:r>
              <a:rPr lang="en-US" altLang="ja-JP" sz="2400" b="1" dirty="0" smtClean="0"/>
              <a:t> module)</a:t>
            </a:r>
            <a:endParaRPr lang="en-US" altLang="ja-JP" sz="2000" b="1" dirty="0"/>
          </a:p>
          <a:p>
            <a:endParaRPr lang="en-US" altLang="ja-JP" sz="2400" b="1" dirty="0" smtClean="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en-US" altLang="ja-JP" sz="2400" b="1" dirty="0" smtClean="0"/>
              <a:t>Facebook</a:t>
            </a:r>
          </a:p>
          <a:p>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000" y="2934000"/>
            <a:ext cx="4797000" cy="319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en-US" altLang="ja-JP" sz="2800" b="1" dirty="0" smtClean="0">
                <a:solidFill>
                  <a:schemeClr val="tx1">
                    <a:lumMod val="50000"/>
                    <a:lumOff val="50000"/>
                  </a:schemeClr>
                </a:solidFill>
              </a:rPr>
              <a:t>up to 2020</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grpSp>
        <p:nvGrpSpPr>
          <p:cNvPr id="10" name="グループ化 9"/>
          <p:cNvGrpSpPr/>
          <p:nvPr/>
        </p:nvGrpSpPr>
        <p:grpSpPr>
          <a:xfrm>
            <a:off x="747713" y="694048"/>
            <a:ext cx="1002907" cy="1002907"/>
            <a:chOff x="5246999" y="4503659"/>
            <a:chExt cx="2025000" cy="2025000"/>
          </a:xfrm>
        </p:grpSpPr>
        <p:sp>
          <p:nvSpPr>
            <p:cNvPr id="12" name="正方形/長方形 11"/>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7" name="グループ化 16"/>
          <p:cNvGrpSpPr/>
          <p:nvPr/>
        </p:nvGrpSpPr>
        <p:grpSpPr>
          <a:xfrm>
            <a:off x="747713" y="694048"/>
            <a:ext cx="1002907" cy="1002907"/>
            <a:chOff x="5246999" y="4503659"/>
            <a:chExt cx="2025000" cy="2025000"/>
          </a:xfrm>
        </p:grpSpPr>
        <p:sp>
          <p:nvSpPr>
            <p:cNvPr id="18" name="正方形/長方形 17"/>
            <p:cNvSpPr/>
            <p:nvPr/>
          </p:nvSpPr>
          <p:spPr>
            <a:xfrm>
              <a:off x="5246999" y="4503659"/>
              <a:ext cx="2025000" cy="202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652290" y="4908950"/>
              <a:ext cx="1214419" cy="12144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679862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r>
              <a:rPr lang="en-US" altLang="ja-JP" sz="3600" dirty="0" smtClean="0">
                <a:solidFill>
                  <a:schemeClr val="tx1">
                    <a:lumMod val="50000"/>
                    <a:lumOff val="50000"/>
                  </a:schemeClr>
                </a:solidFill>
              </a:rPr>
              <a:t> for Japanese</a:t>
            </a:r>
            <a:endParaRPr lang="en-US" altLang="ja-JP" sz="6000" dirty="0" smtClean="0">
              <a:solidFill>
                <a:schemeClr val="tx1">
                  <a:lumMod val="50000"/>
                  <a:lumOff val="50000"/>
                </a:schemeClr>
              </a:solidFill>
            </a:endParaRP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107996"/>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3911" r="3248" b="6693"/>
          <a:stretch/>
        </p:blipFill>
        <p:spPr>
          <a:xfrm>
            <a:off x="2232000" y="3474000"/>
            <a:ext cx="3319175" cy="2042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3583" r="14567" b="20472"/>
          <a:stretch/>
        </p:blipFill>
        <p:spPr>
          <a:xfrm rot="21154479">
            <a:off x="4886761" y="861843"/>
            <a:ext cx="3645000" cy="3025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テキスト ボックス 6"/>
          <p:cNvSpPr txBox="1"/>
          <p:nvPr/>
        </p:nvSpPr>
        <p:spPr>
          <a:xfrm>
            <a:off x="657000" y="492440"/>
            <a:ext cx="7515450" cy="2369880"/>
          </a:xfrm>
          <a:prstGeom prst="rect">
            <a:avLst/>
          </a:prstGeom>
          <a:noFill/>
        </p:spPr>
        <p:txBody>
          <a:bodyPr wrap="square" rtlCol="0">
            <a:spAutoFit/>
          </a:bodyPr>
          <a:lstStyle/>
          <a:p>
            <a:r>
              <a:rPr lang="en-US" altLang="ja-JP" sz="6000" dirty="0" err="1" smtClean="0">
                <a:solidFill>
                  <a:srgbClr val="FF6633"/>
                </a:solidFill>
              </a:rPr>
              <a:t>S</a:t>
            </a:r>
            <a:r>
              <a:rPr lang="en-US" altLang="ja-JP" sz="4800" dirty="0" err="1" smtClean="0"/>
              <a:t>malrubot</a:t>
            </a:r>
            <a:endParaRPr lang="en-US" altLang="ja-JP" sz="4800" dirty="0" smtClean="0"/>
          </a:p>
          <a:p>
            <a:r>
              <a:rPr lang="ja-JP" altLang="en-US" sz="3200" dirty="0" smtClean="0"/>
              <a:t>・</a:t>
            </a:r>
            <a:r>
              <a:rPr lang="en-US" altLang="ja-JP" sz="3200" dirty="0" err="1" smtClean="0"/>
              <a:t>Aruduino</a:t>
            </a:r>
            <a:endParaRPr lang="en-US" altLang="ja-JP" sz="3200" dirty="0" smtClean="0"/>
          </a:p>
          <a:p>
            <a:r>
              <a:rPr lang="ja-JP" altLang="en-US" sz="3200" dirty="0" smtClean="0"/>
              <a:t>・</a:t>
            </a:r>
            <a:r>
              <a:rPr lang="en-US" altLang="ja-JP" sz="3200" dirty="0" smtClean="0"/>
              <a:t>Dino</a:t>
            </a:r>
            <a:endParaRPr lang="en-US" altLang="ja-JP" sz="2400" dirty="0" smtClean="0">
              <a:solidFill>
                <a:schemeClr val="tx1">
                  <a:lumMod val="50000"/>
                  <a:lumOff val="50000"/>
                </a:schemeClr>
              </a:solidFill>
            </a:endParaRPr>
          </a:p>
          <a:p>
            <a:r>
              <a:rPr lang="en-US" altLang="ja-JP" sz="2400" dirty="0" smtClean="0">
                <a:solidFill>
                  <a:schemeClr val="tx1">
                    <a:lumMod val="50000"/>
                    <a:lumOff val="50000"/>
                  </a:schemeClr>
                </a:solidFill>
              </a:rPr>
              <a:t>   GitHub: </a:t>
            </a:r>
            <a:r>
              <a:rPr lang="en-US" altLang="ja-JP" sz="2400" dirty="0" err="1" smtClean="0">
                <a:solidFill>
                  <a:schemeClr val="tx1">
                    <a:lumMod val="50000"/>
                    <a:lumOff val="50000"/>
                  </a:schemeClr>
                </a:solidFill>
              </a:rPr>
              <a:t>austinbv</a:t>
            </a:r>
            <a:r>
              <a:rPr lang="en-US" altLang="ja-JP" sz="2400" dirty="0" smtClean="0">
                <a:solidFill>
                  <a:schemeClr val="tx1">
                    <a:lumMod val="50000"/>
                    <a:lumOff val="50000"/>
                  </a:schemeClr>
                </a:solidFill>
              </a:rPr>
              <a:t> / </a:t>
            </a:r>
            <a:r>
              <a:rPr lang="en-US" altLang="ja-JP" sz="2400" dirty="0" err="1" smtClean="0">
                <a:solidFill>
                  <a:schemeClr val="tx1">
                    <a:lumMod val="50000"/>
                    <a:lumOff val="50000"/>
                  </a:schemeClr>
                </a:solidFill>
              </a:rPr>
              <a:t>dino</a:t>
            </a:r>
            <a:endParaRPr lang="en-US" altLang="ja-JP" sz="4000" dirty="0">
              <a:solidFill>
                <a:schemeClr val="tx1">
                  <a:lumMod val="50000"/>
                  <a:lumOff val="50000"/>
                </a:schemeClr>
              </a:solidFill>
            </a:endParaRPr>
          </a:p>
        </p:txBody>
      </p:sp>
    </p:spTree>
    <p:extLst>
      <p:ext uri="{BB962C8B-B14F-4D97-AF65-F5344CB8AC3E}">
        <p14:creationId xmlns:p14="http://schemas.microsoft.com/office/powerpoint/2010/main" val="28217013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657000" y="504000"/>
            <a:ext cx="7515450" cy="3600986"/>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smtClean="0"/>
              <a:t>A </a:t>
            </a:r>
            <a:r>
              <a:rPr lang="en-US" altLang="ja-JP" sz="2400" b="1" dirty="0"/>
              <a:t>leader of the Ruby </a:t>
            </a:r>
            <a:r>
              <a:rPr lang="en-US" altLang="ja-JP" sz="2400" b="1" dirty="0" smtClean="0"/>
              <a:t>Programming Shounendan </a:t>
            </a:r>
            <a:r>
              <a:rPr lang="en-US" altLang="ja-JP" sz="2400" b="1" dirty="0" err="1" smtClean="0"/>
              <a:t>CRuby</a:t>
            </a:r>
            <a:r>
              <a:rPr lang="en-US" altLang="ja-JP" sz="2400" b="1" dirty="0" smtClean="0"/>
              <a:t> </a:t>
            </a:r>
            <a:r>
              <a:rPr lang="en-US" altLang="ja-JP" sz="2400" b="1" dirty="0" err="1" smtClean="0"/>
              <a:t>commiter</a:t>
            </a:r>
            <a:r>
              <a:rPr lang="en-US" altLang="ja-JP" sz="2400" b="1" dirty="0" smtClean="0"/>
              <a:t> (</a:t>
            </a:r>
            <a:r>
              <a:rPr lang="en-US" altLang="ja-JP" sz="2400" b="1" dirty="0" err="1" smtClean="0"/>
              <a:t>Readline</a:t>
            </a:r>
            <a:r>
              <a:rPr lang="en-US" altLang="ja-JP" sz="2400" b="1" dirty="0" smtClean="0"/>
              <a:t> module)</a:t>
            </a:r>
            <a:endParaRPr lang="en-US" altLang="ja-JP" sz="2000" b="1" dirty="0"/>
          </a:p>
          <a:p>
            <a:endParaRPr lang="en-US" altLang="ja-JP" sz="2400" b="1" dirty="0" smtClean="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en-US" altLang="ja-JP" sz="2400" b="1" dirty="0" smtClean="0"/>
              <a:t>Facebook</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000" y="2934000"/>
            <a:ext cx="4797000" cy="319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0" name="グループ化 9"/>
          <p:cNvGrpSpPr/>
          <p:nvPr/>
        </p:nvGrpSpPr>
        <p:grpSpPr>
          <a:xfrm>
            <a:off x="0" y="0"/>
            <a:ext cx="9144000" cy="6858000"/>
            <a:chOff x="0" y="0"/>
            <a:chExt cx="9144000" cy="6858000"/>
          </a:xfrm>
        </p:grpSpPr>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539704"/>
            </a:xfrm>
            <a:prstGeom prst="rect">
              <a:avLst/>
            </a:prstGeom>
            <a:noFill/>
          </p:spPr>
          <p:txBody>
            <a:bodyPr wrap="square" rtlCol="0">
              <a:spAutoFit/>
            </a:bodyPr>
            <a:lstStyle/>
            <a:p>
              <a:pPr algn="ctr"/>
              <a:r>
                <a:rPr lang="en-US" altLang="ja-JP" sz="6600" dirty="0" smtClean="0">
                  <a:solidFill>
                    <a:schemeClr val="bg1"/>
                  </a:solidFill>
                  <a:effectLst>
                    <a:outerShdw blurRad="50800" dist="127000" dir="5400000" algn="t" rotWithShape="0">
                      <a:prstClr val="black">
                        <a:alpha val="40000"/>
                      </a:prstClr>
                    </a:outerShdw>
                  </a:effectLst>
                  <a:latin typeface="+mj-lt"/>
                </a:rPr>
                <a:t>Made possible by</a:t>
              </a:r>
              <a:endParaRPr lang="en-US" altLang="ja-JP" sz="8000" dirty="0" smtClean="0">
                <a:solidFill>
                  <a:schemeClr val="bg1"/>
                </a:solidFill>
                <a:effectLst>
                  <a:outerShdw blurRad="50800" dist="127000" dir="5400000" algn="t" rotWithShape="0">
                    <a:prstClr val="black">
                      <a:alpha val="40000"/>
                    </a:prstClr>
                  </a:outerShdw>
                </a:effectLst>
                <a:latin typeface="+mj-lt"/>
              </a:endParaRP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gr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1754326"/>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a:t>
            </a:r>
            <a:r>
              <a:rPr lang="en-US" altLang="ja-JP" sz="4400" dirty="0" smtClean="0">
                <a:effectLst>
                  <a:outerShdw blurRad="50800" dist="101600" dir="5400000" algn="t" rotWithShape="0">
                    <a:prstClr val="black">
                      <a:alpha val="40000"/>
                    </a:prstClr>
                  </a:outerShdw>
                </a:effectLst>
              </a:rPr>
              <a:t>to be</a:t>
            </a:r>
            <a:r>
              <a:rPr lang="en-US" altLang="ja-JP" sz="4000" dirty="0" smtClean="0">
                <a:effectLst>
                  <a:outerShdw blurRad="50800" dist="101600" dir="5400000" algn="t" rotWithShape="0">
                    <a:prstClr val="black">
                      <a:alpha val="40000"/>
                    </a:prstClr>
                  </a:outerShdw>
                </a:effectLst>
              </a:rPr>
              <a:t> </a:t>
            </a:r>
            <a:r>
              <a:rPr lang="en-US" altLang="ja-JP" sz="5400" dirty="0" smtClean="0">
                <a:solidFill>
                  <a:srgbClr val="FF6633"/>
                </a:solidFill>
                <a:effectLst>
                  <a:outerShdw blurRad="50800" dist="101600" dir="5400000" algn="t" rotWithShape="0">
                    <a:prstClr val="black">
                      <a:alpha val="40000"/>
                    </a:prstClr>
                  </a:outerShdw>
                </a:effectLst>
              </a:rPr>
              <a:t>challenged!</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878532"/>
          </a:xfrm>
          <a:prstGeom prst="rect">
            <a:avLst/>
          </a:prstGeom>
          <a:noFill/>
        </p:spPr>
        <p:txBody>
          <a:bodyPr wrap="square" spcCol="0"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err="1" smtClean="0">
                <a:solidFill>
                  <a:srgbClr val="FF6633"/>
                </a:solidFill>
                <a:effectLst>
                  <a:outerShdw blurRad="50800" dist="127000" dir="5400000" algn="t" rotWithShape="0">
                    <a:prstClr val="black">
                      <a:alpha val="40000"/>
                    </a:prstClr>
                  </a:outerShdw>
                </a:effectLst>
                <a:latin typeface="+mj-lt"/>
              </a:rPr>
              <a:t>N</a:t>
            </a:r>
            <a:r>
              <a:rPr lang="en-US" altLang="ja-JP" sz="9600" dirty="0" err="1" smtClean="0">
                <a:effectLst>
                  <a:outerShdw blurRad="50800" dist="127000" dir="5400000" algn="t" rotWithShape="0">
                    <a:prstClr val="black">
                      <a:alpha val="40000"/>
                    </a:prstClr>
                  </a:outerShdw>
                </a:effectLst>
                <a:latin typeface="+mj-lt"/>
              </a:rPr>
              <a:t>aCl</a:t>
            </a:r>
            <a:r>
              <a:rPr lang="en-US" altLang="ja-JP" sz="9600" dirty="0" smtClean="0">
                <a:effectLst>
                  <a:outerShdw blurRad="50800" dist="127000" dir="5400000" algn="t" rotWithShape="0">
                    <a:prstClr val="black">
                      <a:alpha val="40000"/>
                    </a:prstClr>
                  </a:outerShdw>
                </a:effectLst>
                <a:latin typeface="+mj-lt"/>
              </a:rPr>
              <a:t> </a:t>
            </a:r>
            <a:r>
              <a:rPr lang="en-US" altLang="ja-JP" sz="6600" dirty="0" smtClean="0">
                <a:effectLst>
                  <a:outerShdw blurRad="50800" dist="127000" dir="5400000" algn="t" rotWithShape="0">
                    <a:prstClr val="black">
                      <a:alpha val="40000"/>
                    </a:prstClr>
                  </a:outerShdw>
                </a:effectLst>
                <a:latin typeface="+mj-lt"/>
              </a:rPr>
              <a:t>is in</a:t>
            </a:r>
          </a:p>
          <a:p>
            <a:pPr algn="ctr"/>
            <a:r>
              <a:rPr lang="en-US" altLang="ja-JP" sz="8800" dirty="0" smtClean="0">
                <a:effectLst>
                  <a:outerShdw blurRad="50800" dist="127000" dir="5400000" algn="t" rotWithShape="0">
                    <a:prstClr val="black">
                      <a:alpha val="40000"/>
                    </a:prstClr>
                  </a:outerShdw>
                </a:effectLst>
                <a:latin typeface="+mj-lt"/>
              </a:rPr>
              <a:t>Matsue</a:t>
            </a:r>
            <a:endParaRPr lang="en-US" altLang="ja-JP" sz="9600" dirty="0" smtClean="0">
              <a:effectLst>
                <a:outerShdw blurRad="50800" dist="127000" dir="5400000" algn="t" rotWithShape="0">
                  <a:prstClr val="black">
                    <a:alpha val="40000"/>
                  </a:prstClr>
                </a:outerShdw>
              </a:effectLst>
              <a:latin typeface="+mj-lt"/>
            </a:endParaRPr>
          </a:p>
          <a:p>
            <a:pPr algn="ctr"/>
            <a:r>
              <a:rPr lang="en-US" altLang="ja-JP" sz="8000" dirty="0" smtClean="0">
                <a:effectLst>
                  <a:outerShdw blurRad="50800" dist="127000" dir="5400000" algn="t" rotWithShape="0">
                    <a:prstClr val="black">
                      <a:alpha val="40000"/>
                    </a:prstClr>
                  </a:outerShdw>
                </a:effectLst>
                <a:latin typeface="+mj-lt"/>
              </a:rPr>
              <a:t>Shimane</a:t>
            </a:r>
            <a:endParaRPr lang="en-US" altLang="ja-JP" sz="7200" dirty="0" smtClean="0">
              <a:effectLst>
                <a:outerShdw blurRad="50800" dist="127000" dir="5400000" algn="t" rotWithShape="0">
                  <a:prstClr val="black">
                    <a:alpha val="40000"/>
                  </a:prstClr>
                </a:outerShdw>
              </a:effectLst>
              <a:latin typeface="+mj-lt"/>
            </a:endParaRPr>
          </a:p>
          <a:p>
            <a:pPr algn="ctr"/>
            <a:r>
              <a:rPr lang="en-US" altLang="ja-JP" sz="8000" spc="600" dirty="0" smtClean="0">
                <a:effectLst>
                  <a:outerShdw blurRad="50800" dist="127000" dir="5400000" algn="t" rotWithShape="0">
                    <a:prstClr val="black">
                      <a:alpha val="40000"/>
                    </a:prstClr>
                  </a:outerShdw>
                </a:effectLst>
                <a:latin typeface="+mj-lt"/>
              </a:rPr>
              <a:t>Japa</a:t>
            </a:r>
            <a:r>
              <a:rPr lang="en-US" altLang="ja-JP" sz="8000" spc="600" dirty="0" smtClean="0">
                <a:solidFill>
                  <a:srgbClr val="FF6633"/>
                </a:solidFill>
                <a:effectLst>
                  <a:outerShdw blurRad="50800" dist="127000" dir="5400000" algn="t" rotWithShape="0">
                    <a:prstClr val="black">
                      <a:alpha val="40000"/>
                    </a:prstClr>
                  </a:outerShdw>
                </a:effectLst>
                <a:latin typeface="+mj-lt"/>
              </a:rPr>
              <a:t>n</a:t>
            </a:r>
            <a:endParaRPr lang="en-US" altLang="ja-JP" sz="7200" spc="6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4493538"/>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38901" y="4348500"/>
            <a:ext cx="7505670" cy="1015663"/>
          </a:xfrm>
          <a:prstGeom prst="rect">
            <a:avLst/>
          </a:prstGeom>
          <a:noFill/>
        </p:spPr>
        <p:txBody>
          <a:bodyPr wrap="square" rtlCol="0">
            <a:spAutoFit/>
          </a:bodyPr>
          <a:lstStyle/>
          <a:p>
            <a:pPr algn="r"/>
            <a:r>
              <a:rPr lang="en-US" altLang="ja-JP" sz="6000" dirty="0" smtClean="0">
                <a:solidFill>
                  <a:srgbClr val="FF6432"/>
                </a:solidFill>
              </a:rPr>
              <a:t>T</a:t>
            </a:r>
            <a:r>
              <a:rPr lang="en-US" altLang="ja-JP" sz="4800" dirty="0" smtClean="0">
                <a:solidFill>
                  <a:srgbClr val="FF6432"/>
                </a:solidFill>
              </a:rPr>
              <a:t>hank you</a:t>
            </a:r>
            <a:endParaRPr lang="en-US" altLang="ja-JP" sz="60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862" y="1806581"/>
            <a:ext cx="7091747" cy="2531923"/>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185775117"/>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4524315"/>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visit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a:t>
            </a:r>
            <a:r>
              <a:rPr lang="en-US" altLang="ja-JP" sz="2800" dirty="0" smtClean="0">
                <a:effectLst>
                  <a:outerShdw blurRad="50800" dist="38100" dir="2700000" algn="tl" rotWithShape="0">
                    <a:prstClr val="black">
                      <a:alpha val="40000"/>
                    </a:prstClr>
                  </a:outerShdw>
                </a:effectLst>
              </a:rPr>
              <a:t>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28986</TotalTime>
  <Words>4792</Words>
  <Application>Microsoft Office PowerPoint</Application>
  <PresentationFormat>画面に合わせる (4:3)</PresentationFormat>
  <Paragraphs>612</Paragraphs>
  <Slides>43</Slides>
  <Notes>43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43</vt:i4>
      </vt:variant>
    </vt:vector>
  </HeadingPairs>
  <TitlesOfParts>
    <vt:vector size="49"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322</cp:revision>
  <cp:lastPrinted>2014-11-08T00:12:45Z</cp:lastPrinted>
  <dcterms:created xsi:type="dcterms:W3CDTF">2014-09-17T02:10:41Z</dcterms:created>
  <dcterms:modified xsi:type="dcterms:W3CDTF">2014-11-11T19:07:58Z</dcterms:modified>
</cp:coreProperties>
</file>